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Anton"/>
      <p:regular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Lato Light"/>
      <p:regular r:id="rId72"/>
      <p:bold r:id="rId73"/>
      <p:italic r:id="rId74"/>
      <p:boldItalic r:id="rId75"/>
    </p:embeddedFont>
    <p:embeddedFont>
      <p:font typeface="Didact Gothic"/>
      <p:regular r:id="rId76"/>
    </p:embeddedFont>
    <p:embeddedFont>
      <p:font typeface="Helvetica Neue"/>
      <p:regular r:id="rId77"/>
      <p:bold r:id="rId78"/>
      <p:italic r:id="rId79"/>
      <p:boldItalic r:id="rId80"/>
    </p:embeddedFont>
    <p:embeddedFont>
      <p:font typeface="Helvetica Neue Light"/>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Light-bold.fntdata"/><Relationship Id="rId72" Type="http://schemas.openxmlformats.org/officeDocument/2006/relationships/font" Target="fonts/LatoLight-regular.fntdata"/><Relationship Id="rId31" Type="http://schemas.openxmlformats.org/officeDocument/2006/relationships/slide" Target="slides/slide24.xml"/><Relationship Id="rId75" Type="http://schemas.openxmlformats.org/officeDocument/2006/relationships/font" Target="fonts/LatoLight-boldItalic.fntdata"/><Relationship Id="rId30" Type="http://schemas.openxmlformats.org/officeDocument/2006/relationships/slide" Target="slides/slide23.xml"/><Relationship Id="rId74" Type="http://schemas.openxmlformats.org/officeDocument/2006/relationships/font" Target="fonts/LatoLight-italic.fntdata"/><Relationship Id="rId33" Type="http://schemas.openxmlformats.org/officeDocument/2006/relationships/slide" Target="slides/slide26.xml"/><Relationship Id="rId77" Type="http://schemas.openxmlformats.org/officeDocument/2006/relationships/font" Target="fonts/HelveticaNeue-regular.fntdata"/><Relationship Id="rId32" Type="http://schemas.openxmlformats.org/officeDocument/2006/relationships/slide" Target="slides/slide25.xml"/><Relationship Id="rId76" Type="http://schemas.openxmlformats.org/officeDocument/2006/relationships/font" Target="fonts/DidactGothic-regular.fntdata"/><Relationship Id="rId35" Type="http://schemas.openxmlformats.org/officeDocument/2006/relationships/slide" Target="slides/slide28.xml"/><Relationship Id="rId79" Type="http://schemas.openxmlformats.org/officeDocument/2006/relationships/font" Target="fonts/HelveticaNeue-italic.fntdata"/><Relationship Id="rId34" Type="http://schemas.openxmlformats.org/officeDocument/2006/relationships/slide" Target="slides/slide27.xml"/><Relationship Id="rId78" Type="http://schemas.openxmlformats.org/officeDocument/2006/relationships/font" Target="fonts/HelveticaNeue-bold.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font" Target="fonts/Anton-regular.fntdata"/><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Lato-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a953b576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a953b5762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a953b5762_0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ea953b5762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a953b5762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ea953b5762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a953b576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a953b5762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a953b5762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ea953b5762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a953b5762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a953b576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citas.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a953b5762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ea953b5762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a953b576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ea953b5762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a953b576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ea953b5762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953b576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ea953b5762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a953b576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ea953b5762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a953b5762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a953b5762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a953b576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ea953b5762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a953b5762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ea953b5762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a953b5762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ea953b5762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a953b5762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a953b5762_0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a953b5762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a953b5762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El docente deberá evaluar si es necesario o no explicar estos conceptos. Posiblemente se omita, o se define muy brevemente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a953b576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ea953b5762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a953b576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a953b5762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a953b576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a953b5762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a953b576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ea953b5762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Fuente: Imagen recuperada de http://132.72.155.230:3838/js/web-servers-1.html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a953b5762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ea953b5762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100"/>
              </a:spcAft>
              <a:buClr>
                <a:schemeClr val="dk1"/>
              </a:buClr>
              <a:buSzPts val="1100"/>
              <a:buFont typeface="Arial"/>
              <a:buNone/>
            </a:pPr>
            <a:r>
              <a:rPr lang="es" sz="1200">
                <a:solidFill>
                  <a:schemeClr val="dk1"/>
                </a:solidFill>
                <a:latin typeface="Helvetica Neue"/>
                <a:ea typeface="Helvetica Neue"/>
                <a:cs typeface="Helvetica Neue"/>
                <a:sym typeface="Helvetica Neue"/>
              </a:rPr>
              <a:t>Cuando la petición llega al servidor, el mismo resuelve: </a:t>
            </a:r>
            <a:r>
              <a:rPr b="1" lang="es" sz="1200">
                <a:solidFill>
                  <a:schemeClr val="dk1"/>
                </a:solidFill>
                <a:latin typeface="Helvetica Neue"/>
                <a:ea typeface="Helvetica Neue"/>
                <a:cs typeface="Helvetica Neue"/>
                <a:sym typeface="Helvetica Neue"/>
              </a:rPr>
              <a:t>1) si el sitio efectivamente está en ese servidor; 2) qué directorio (o carpeta) corresponde con ese sitio web; 3) qué archivo estás pidiendo (si no pedís ninguno, siempre se busca uno por defecto), y 4) qué tecnologías conforman esos archivos. </a:t>
            </a:r>
            <a:endParaRPr>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a953b5762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a953b5762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a953b5762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ea953b5762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a953b576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ea953b5762_0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a953b5762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ea953b5762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a953b576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ea953b5762_0_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a953b5762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ea953b5762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a953b5762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ea953b5762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a953b5762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ea953b5762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a953b5762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ea953b5762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a953b5762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ea953b5762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a953b5762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ea953b5762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Mostrar la instalación y configuración de Sublime Text  También puede ser de VSC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a953b576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a953b576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Nuestros estudiantes comienzan el curso con muchas expectativas aprovechemos ese envión inicial para alentarlos a aprender, a practicar y también manejar la ansiedad del momento inicial.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a953b5762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ea953b5762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a953b576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ea953b5762_0_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a953b576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ea953b5762_0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953b5762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ea953b5762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cómo crear un archivo en Sublime Text.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a953b576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ea953b5762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a953b576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ea953b5762_0_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327733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f327733b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Mostrar la instalación y configuración de Sublime Text. También puede ser de VSC. Ocultar la que corresponda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327733b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f327733b1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327733b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f327733b1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cómo crear un archivo en Sublime Text.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f327733b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f327733b1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a953b576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ea953b5762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327733b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f327733b1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a953b5762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ea953b5762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a953b5762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ea953b5762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conociendo y creando archivo sublime + prototipo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a953b5762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ea953b5762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a953b5762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ea953b5762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a953b5762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ea953b5762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a953b576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a953b5762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a953b576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a953b5762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a953b5762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ea953b5762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a953b5762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ea953b5762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7" name="Google Shape;97;p25"/>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1" name="Google Shape;131;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 name="Google Shape;132;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6" name="Google Shape;13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9" name="Google Shape;139;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0" name="Google Shape;1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 name="Shape 98"/>
        <p:cNvGrpSpPr/>
        <p:nvPr/>
      </p:nvGrpSpPr>
      <p:grpSpPr>
        <a:xfrm>
          <a:off x="0" y="0"/>
          <a:ext cx="0" cy="0"/>
          <a:chOff x="0" y="0"/>
          <a:chExt cx="0" cy="0"/>
        </a:xfrm>
      </p:grpSpPr>
      <p:sp>
        <p:nvSpPr>
          <p:cNvPr id="99" name="Google Shape;9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0" name="Google Shape;10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25.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docs.google.com/document/d/16Yb8BSbYAcUX8i1n5uh_CnhpaooaDj_2BzZSR5Dm25o/edit" TargetMode="External"/><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3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4.gif"/><Relationship Id="rId5"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hyperlink" Target="https://blog.ida.cl/estrategia-digital/diferencias-aplicacion-web-sitio-we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hyperlink" Target="http://www.coderhouse.com" TargetMode="External"/><Relationship Id="rId5" Type="http://schemas.openxmlformats.org/officeDocument/2006/relationships/image" Target="../media/image4.png"/><Relationship Id="rId6"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8.png"/><Relationship Id="rId13" Type="http://schemas.openxmlformats.org/officeDocument/2006/relationships/image" Target="../media/image46.png"/><Relationship Id="rId12"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hyperlink" Target="https://www.google.com/intl/es_es/chrome/" TargetMode="External"/><Relationship Id="rId9" Type="http://schemas.openxmlformats.org/officeDocument/2006/relationships/image" Target="../media/image51.png"/><Relationship Id="rId14" Type="http://schemas.openxmlformats.org/officeDocument/2006/relationships/image" Target="../media/image43.png"/><Relationship Id="rId5" Type="http://schemas.openxmlformats.org/officeDocument/2006/relationships/hyperlink" Target="https://www.microsoft.com/es-es/edge" TargetMode="External"/><Relationship Id="rId6" Type="http://schemas.openxmlformats.org/officeDocument/2006/relationships/hyperlink" Target="https://www.mozilla.org/es-ES/firefox/new/" TargetMode="External"/><Relationship Id="rId7" Type="http://schemas.openxmlformats.org/officeDocument/2006/relationships/hyperlink" Target="https://www.apple.com/es/safari/" TargetMode="External"/><Relationship Id="rId8" Type="http://schemas.openxmlformats.org/officeDocument/2006/relationships/hyperlink" Target="https://www.opera.com/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4.jpg"/><Relationship Id="rId5"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5.jp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47.jpg"/><Relationship Id="rId5"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balsamiq.com/wireframes/desktop/" TargetMode="External"/><Relationship Id="rId4" Type="http://schemas.openxmlformats.org/officeDocument/2006/relationships/image" Target="../media/image2.png"/><Relationship Id="rId5"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www.sublimetext.com/3" TargetMode="External"/><Relationship Id="rId4" Type="http://schemas.openxmlformats.org/officeDocument/2006/relationships/image" Target="../media/image2.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59.png"/><Relationship Id="rId5"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52.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55.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s://code.visualstudio.com/" TargetMode="External"/><Relationship Id="rId4" Type="http://schemas.openxmlformats.org/officeDocument/2006/relationships/image" Target="../media/image2.png"/><Relationship Id="rId5"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5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hyperlink" Target="https://code.visualstudio.com/shortcuts/keyboard-shortcuts-windows.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48" name="Google Shape;148;p38"/>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49" name="Google Shape;149;p38"/>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sp>
        <p:nvSpPr>
          <p:cNvPr id="222" name="Google Shape;222;p47"/>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4" name="Google Shape;224;p4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226" name="Google Shape;226;p47"/>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227" name="Google Shape;227;p47"/>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28" name="Google Shape;228;p47"/>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29" name="Google Shape;229;p47"/>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30" name="Google Shape;230;p47"/>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31" name="Google Shape;231;p47"/>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32" name="Google Shape;232;p47"/>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235" name="Google Shape;235;p47"/>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a:t>
            </a:r>
            <a:r>
              <a:rPr b="1" lang="es" sz="1200">
                <a:solidFill>
                  <a:schemeClr val="dk1"/>
                </a:solidFill>
                <a:latin typeface="Helvetica Neue"/>
                <a:ea typeface="Helvetica Neue"/>
                <a:cs typeface="Helvetica Neue"/>
                <a:sym typeface="Helvetica Neue"/>
              </a:rPr>
              <a:t>trod</a:t>
            </a:r>
            <a:r>
              <a:rPr b="1" i="0" lang="es" sz="1200" u="none" cap="none" strike="noStrike">
                <a:solidFill>
                  <a:schemeClr val="dk1"/>
                </a:solidFill>
                <a:latin typeface="Helvetica Neue"/>
                <a:ea typeface="Helvetica Neue"/>
                <a:cs typeface="Helvetica Neue"/>
                <a:sym typeface="Helvetica Neue"/>
              </a:rPr>
              <a:t>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36" name="Google Shape;236;p47"/>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37" name="Google Shape;237;p47"/>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38" name="Google Shape;238;p47"/>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39" name="Google Shape;239;p47"/>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40" name="Google Shape;240;p47"/>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41" name="Google Shape;241;p4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244" name="Google Shape;244;p47"/>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45" name="Google Shape;245;p47"/>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46" name="Google Shape;246;p47"/>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47" name="Google Shape;247;p47"/>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48" name="Google Shape;248;p47"/>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49" name="Google Shape;249;p47"/>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50" name="Google Shape;250;p4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251" name="Google Shape;251;p47"/>
          <p:cNvPicPr preferRelativeResize="0"/>
          <p:nvPr/>
        </p:nvPicPr>
        <p:blipFill rotWithShape="1">
          <a:blip r:embed="rId5">
            <a:alphaModFix/>
          </a:blip>
          <a:srcRect b="0" l="0" r="0" t="0"/>
          <a:stretch/>
        </p:blipFill>
        <p:spPr>
          <a:xfrm>
            <a:off x="3858650" y="2519612"/>
            <a:ext cx="306000" cy="306000"/>
          </a:xfrm>
          <a:prstGeom prst="rect">
            <a:avLst/>
          </a:prstGeom>
          <a:noFill/>
          <a:ln>
            <a:noFill/>
          </a:ln>
        </p:spPr>
      </p:pic>
      <p:sp>
        <p:nvSpPr>
          <p:cNvPr id="252" name="Google Shape;252;p47"/>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253" name="Google Shape;253;p47"/>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54" name="Google Shape;254;p47"/>
          <p:cNvPicPr preferRelativeResize="0"/>
          <p:nvPr/>
        </p:nvPicPr>
        <p:blipFill rotWithShape="1">
          <a:blip r:embed="rId6">
            <a:alphaModFix/>
          </a:blip>
          <a:srcRect b="0" l="0" r="0" t="0"/>
          <a:stretch/>
        </p:blipFill>
        <p:spPr>
          <a:xfrm>
            <a:off x="3802775" y="2981113"/>
            <a:ext cx="365625" cy="365625"/>
          </a:xfrm>
          <a:prstGeom prst="rect">
            <a:avLst/>
          </a:prstGeom>
          <a:noFill/>
          <a:ln>
            <a:noFill/>
          </a:ln>
        </p:spPr>
      </p:pic>
      <p:pic>
        <p:nvPicPr>
          <p:cNvPr id="255" name="Google Shape;255;p47"/>
          <p:cNvPicPr preferRelativeResize="0"/>
          <p:nvPr/>
        </p:nvPicPr>
        <p:blipFill rotWithShape="1">
          <a:blip r:embed="rId5">
            <a:alphaModFix/>
          </a:blip>
          <a:srcRect b="0" l="0" r="0" t="0"/>
          <a:stretch/>
        </p:blipFill>
        <p:spPr>
          <a:xfrm>
            <a:off x="3858625" y="3483462"/>
            <a:ext cx="306000" cy="306000"/>
          </a:xfrm>
          <a:prstGeom prst="rect">
            <a:avLst/>
          </a:prstGeom>
          <a:noFill/>
          <a:ln>
            <a:noFill/>
          </a:ln>
        </p:spPr>
      </p:pic>
      <p:sp>
        <p:nvSpPr>
          <p:cNvPr id="256" name="Google Shape;256;p47"/>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pic>
        <p:nvPicPr>
          <p:cNvPr id="257" name="Google Shape;257;p47"/>
          <p:cNvPicPr preferRelativeResize="0"/>
          <p:nvPr/>
        </p:nvPicPr>
        <p:blipFill rotWithShape="1">
          <a:blip r:embed="rId5">
            <a:alphaModFix/>
          </a:blip>
          <a:srcRect b="0" l="0" r="0" t="0"/>
          <a:stretch/>
        </p:blipFill>
        <p:spPr>
          <a:xfrm>
            <a:off x="6265575" y="2534312"/>
            <a:ext cx="306000" cy="306000"/>
          </a:xfrm>
          <a:prstGeom prst="rect">
            <a:avLst/>
          </a:prstGeom>
          <a:noFill/>
          <a:ln>
            <a:noFill/>
          </a:ln>
        </p:spPr>
      </p:pic>
      <p:sp>
        <p:nvSpPr>
          <p:cNvPr id="258" name="Google Shape;258;p47"/>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259" name="Google Shape;259;p47"/>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60" name="Google Shape;260;p47"/>
          <p:cNvPicPr preferRelativeResize="0"/>
          <p:nvPr/>
        </p:nvPicPr>
        <p:blipFill rotWithShape="1">
          <a:blip r:embed="rId6">
            <a:alphaModFix/>
          </a:blip>
          <a:srcRect b="0" l="0" r="0" t="0"/>
          <a:stretch/>
        </p:blipFill>
        <p:spPr>
          <a:xfrm>
            <a:off x="6213450" y="2981100"/>
            <a:ext cx="365625" cy="365625"/>
          </a:xfrm>
          <a:prstGeom prst="rect">
            <a:avLst/>
          </a:prstGeom>
          <a:noFill/>
          <a:ln>
            <a:noFill/>
          </a:ln>
        </p:spPr>
      </p:pic>
      <p:pic>
        <p:nvPicPr>
          <p:cNvPr id="261" name="Google Shape;261;p47"/>
          <p:cNvPicPr preferRelativeResize="0"/>
          <p:nvPr/>
        </p:nvPicPr>
        <p:blipFill rotWithShape="1">
          <a:blip r:embed="rId5">
            <a:alphaModFix/>
          </a:blip>
          <a:srcRect b="0" l="0" r="0" t="0"/>
          <a:stretch/>
        </p:blipFill>
        <p:spPr>
          <a:xfrm>
            <a:off x="6242125" y="3483487"/>
            <a:ext cx="306000" cy="306000"/>
          </a:xfrm>
          <a:prstGeom prst="rect">
            <a:avLst/>
          </a:prstGeom>
          <a:noFill/>
          <a:ln>
            <a:noFill/>
          </a:ln>
        </p:spPr>
      </p:pic>
      <p:sp>
        <p:nvSpPr>
          <p:cNvPr id="262" name="Google Shape;262;p47"/>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263" name="Google Shape;263;p47"/>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64" name="Google Shape;264;p47"/>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
        <p:nvSpPr>
          <p:cNvPr id="265" name="Google Shape;265;p47"/>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CONCEPTOS BÁSICOS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66" name="Google Shape;266;p47"/>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HERRAMIENTAS A UTILIZAR EN EL CURSO</a:t>
            </a:r>
            <a:endParaRPr b="0" i="0" sz="700" u="none" cap="none" strike="noStrike">
              <a:solidFill>
                <a:srgbClr val="000000"/>
              </a:solidFill>
              <a:latin typeface="Helvetica Neue"/>
              <a:ea typeface="Helvetica Neue"/>
              <a:cs typeface="Helvetica Neue"/>
              <a:sym typeface="Helvetica Neue"/>
            </a:endParaRPr>
          </a:p>
        </p:txBody>
      </p:sp>
      <p:sp>
        <p:nvSpPr>
          <p:cNvPr id="267" name="Google Shape;267;p47"/>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268" name="Google Shape;268;p47"/>
          <p:cNvPicPr preferRelativeResize="0"/>
          <p:nvPr/>
        </p:nvPicPr>
        <p:blipFill rotWithShape="1">
          <a:blip r:embed="rId6">
            <a:alphaModFix/>
          </a:blip>
          <a:srcRect b="0" l="0" r="0" t="0"/>
          <a:stretch/>
        </p:blipFill>
        <p:spPr>
          <a:xfrm>
            <a:off x="1377600" y="3438850"/>
            <a:ext cx="365625" cy="365625"/>
          </a:xfrm>
          <a:prstGeom prst="rect">
            <a:avLst/>
          </a:prstGeom>
          <a:noFill/>
          <a:ln>
            <a:noFill/>
          </a:ln>
        </p:spPr>
      </p:pic>
      <p:pic>
        <p:nvPicPr>
          <p:cNvPr id="269" name="Google Shape;269;p47"/>
          <p:cNvPicPr preferRelativeResize="0"/>
          <p:nvPr/>
        </p:nvPicPr>
        <p:blipFill rotWithShape="1">
          <a:blip r:embed="rId8">
            <a:alphaModFix/>
          </a:blip>
          <a:srcRect b="0" l="0" r="0" t="0"/>
          <a:stretch/>
        </p:blipFill>
        <p:spPr>
          <a:xfrm>
            <a:off x="1320773" y="2447662"/>
            <a:ext cx="479300" cy="479300"/>
          </a:xfrm>
          <a:prstGeom prst="rect">
            <a:avLst/>
          </a:prstGeom>
          <a:noFill/>
          <a:ln>
            <a:noFill/>
          </a:ln>
        </p:spPr>
      </p:pic>
      <p:pic>
        <p:nvPicPr>
          <p:cNvPr id="270" name="Google Shape;270;p47"/>
          <p:cNvPicPr preferRelativeResize="0"/>
          <p:nvPr/>
        </p:nvPicPr>
        <p:blipFill rotWithShape="1">
          <a:blip r:embed="rId9">
            <a:alphaModFix/>
          </a:blip>
          <a:srcRect b="0" l="0" r="0" t="0"/>
          <a:stretch/>
        </p:blipFill>
        <p:spPr>
          <a:xfrm>
            <a:off x="1320773" y="2934237"/>
            <a:ext cx="479300" cy="47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4" name="Shape 274"/>
        <p:cNvGrpSpPr/>
        <p:nvPr/>
      </p:nvGrpSpPr>
      <p:grpSpPr>
        <a:xfrm>
          <a:off x="0" y="0"/>
          <a:ext cx="0" cy="0"/>
          <a:chOff x="0" y="0"/>
          <a:chExt cx="0" cy="0"/>
        </a:xfrm>
      </p:grpSpPr>
      <p:sp>
        <p:nvSpPr>
          <p:cNvPr id="275" name="Google Shape;275;p48"/>
          <p:cNvSpPr txBox="1"/>
          <p:nvPr/>
        </p:nvSpPr>
        <p:spPr>
          <a:xfrm>
            <a:off x="809550" y="1739363"/>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6" name="Google Shape;276;p48"/>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77" name="Google Shape;277;p48"/>
          <p:cNvPicPr preferRelativeResize="0"/>
          <p:nvPr/>
        </p:nvPicPr>
        <p:blipFill rotWithShape="1">
          <a:blip r:embed="rId5">
            <a:alphaModFix/>
          </a:blip>
          <a:srcRect b="0" l="0" r="0" t="0"/>
          <a:stretch/>
        </p:blipFill>
        <p:spPr>
          <a:xfrm>
            <a:off x="3978738" y="552838"/>
            <a:ext cx="1186525" cy="1186525"/>
          </a:xfrm>
          <a:prstGeom prst="rect">
            <a:avLst/>
          </a:prstGeom>
          <a:noFill/>
          <a:ln>
            <a:noFill/>
          </a:ln>
        </p:spPr>
      </p:pic>
      <p:pic>
        <p:nvPicPr>
          <p:cNvPr id="278" name="Google Shape;278;p48"/>
          <p:cNvPicPr preferRelativeResize="0"/>
          <p:nvPr/>
        </p:nvPicPr>
        <p:blipFill>
          <a:blip r:embed="rId6">
            <a:alphaModFix/>
          </a:blip>
          <a:stretch>
            <a:fillRect/>
          </a:stretch>
        </p:blipFill>
        <p:spPr>
          <a:xfrm>
            <a:off x="3062425" y="2893888"/>
            <a:ext cx="3019173" cy="169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CONCEPTOS BÁSICOS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7" name="Shape 287"/>
        <p:cNvGrpSpPr/>
        <p:nvPr/>
      </p:nvGrpSpPr>
      <p:grpSpPr>
        <a:xfrm>
          <a:off x="0" y="0"/>
          <a:ext cx="0" cy="0"/>
          <a:chOff x="0" y="0"/>
          <a:chExt cx="0" cy="0"/>
        </a:xfrm>
      </p:grpSpPr>
      <p:sp>
        <p:nvSpPr>
          <p:cNvPr id="288" name="Google Shape;288;p50"/>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ES EL DESARROLLO WEB?</a:t>
            </a:r>
            <a:endParaRPr b="0" i="1" sz="3600" u="none" cap="none" strike="noStrike">
              <a:solidFill>
                <a:srgbClr val="000000"/>
              </a:solidFill>
              <a:latin typeface="Anton"/>
              <a:ea typeface="Anton"/>
              <a:cs typeface="Anton"/>
              <a:sym typeface="Anton"/>
            </a:endParaRPr>
          </a:p>
        </p:txBody>
      </p:sp>
      <p:pic>
        <p:nvPicPr>
          <p:cNvPr id="289" name="Google Shape;289;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latin typeface="Lato Light"/>
              <a:ea typeface="Lato Light"/>
              <a:cs typeface="Lato Light"/>
              <a:sym typeface="Lato Light"/>
            </a:endParaRPr>
          </a:p>
        </p:txBody>
      </p:sp>
      <p:sp>
        <p:nvSpPr>
          <p:cNvPr id="295" name="Google Shape;295;p51"/>
          <p:cNvSpPr txBox="1"/>
          <p:nvPr/>
        </p:nvSpPr>
        <p:spPr>
          <a:xfrm>
            <a:off x="996163" y="905775"/>
            <a:ext cx="6630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“La planificación y el diseño de páginas de internet, con la interacción de medios como textos, imágenes, vídeos, sonido y enlaces a otras páginas web</a:t>
            </a:r>
            <a:r>
              <a:rPr lang="es" sz="3000">
                <a:solidFill>
                  <a:schemeClr val="dk1"/>
                </a:solidFill>
                <a:latin typeface="Anton"/>
                <a:ea typeface="Anton"/>
                <a:cs typeface="Anton"/>
                <a:sym typeface="Anton"/>
              </a:rPr>
              <a:t>”</a:t>
            </a:r>
            <a:endParaRPr sz="3000">
              <a:latin typeface="Anton"/>
              <a:ea typeface="Anton"/>
              <a:cs typeface="Anton"/>
              <a:sym typeface="Anton"/>
            </a:endParaRPr>
          </a:p>
        </p:txBody>
      </p:sp>
      <p:sp>
        <p:nvSpPr>
          <p:cNvPr id="296" name="Google Shape;296;p51"/>
          <p:cNvSpPr txBox="1"/>
          <p:nvPr/>
        </p:nvSpPr>
        <p:spPr>
          <a:xfrm>
            <a:off x="3956025" y="3837200"/>
            <a:ext cx="4652100" cy="40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latin typeface="Helvetica Neue Light"/>
                <a:ea typeface="Helvetica Neue Light"/>
                <a:cs typeface="Helvetica Neue Light"/>
                <a:sym typeface="Helvetica Neue Light"/>
              </a:rPr>
              <a:t>Marie Quilly (2014)</a:t>
            </a:r>
            <a:endParaRPr sz="2000">
              <a:latin typeface="Helvetica Neue Light"/>
              <a:ea typeface="Helvetica Neue Light"/>
              <a:cs typeface="Helvetica Neue Light"/>
              <a:sym typeface="Helvetica Neue Light"/>
            </a:endParaRPr>
          </a:p>
        </p:txBody>
      </p:sp>
      <p:pic>
        <p:nvPicPr>
          <p:cNvPr id="297" name="Google Shape;297;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2"/>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03" name="Google Shape;303;p52"/>
          <p:cNvSpPr txBox="1"/>
          <p:nvPr/>
        </p:nvSpPr>
        <p:spPr>
          <a:xfrm>
            <a:off x="873900" y="953850"/>
            <a:ext cx="7396200" cy="3235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i="1" lang="es" sz="3500" u="none" cap="none" strike="noStrike">
                <a:solidFill>
                  <a:schemeClr val="dk1"/>
                </a:solidFill>
                <a:latin typeface="Anton"/>
                <a:ea typeface="Anton"/>
                <a:cs typeface="Anton"/>
                <a:sym typeface="Anton"/>
              </a:rPr>
              <a:t>P</a:t>
            </a:r>
            <a:r>
              <a:rPr i="1" lang="es" sz="3500">
                <a:solidFill>
                  <a:schemeClr val="dk1"/>
                </a:solidFill>
                <a:latin typeface="Anton"/>
                <a:ea typeface="Anton"/>
                <a:cs typeface="Anton"/>
                <a:sym typeface="Anton"/>
              </a:rPr>
              <a:t>RINCIPIOS BÁSICOS</a:t>
            </a:r>
            <a:br>
              <a:rPr i="1" lang="es" sz="3600">
                <a:solidFill>
                  <a:schemeClr val="dk1"/>
                </a:solidFill>
                <a:latin typeface="Anton"/>
                <a:ea typeface="Anton"/>
                <a:cs typeface="Anton"/>
                <a:sym typeface="Anton"/>
              </a:rPr>
            </a:br>
            <a:endParaRPr i="1" sz="3600">
              <a:solidFill>
                <a:schemeClr val="dk1"/>
              </a:solidFill>
              <a:latin typeface="Anton"/>
              <a:ea typeface="Anton"/>
              <a:cs typeface="Anton"/>
              <a:sym typeface="Anton"/>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Navegabilidad:</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D</a:t>
            </a:r>
            <a:r>
              <a:rPr b="0" i="0" lang="es" sz="1800" u="none" cap="none" strike="noStrike">
                <a:solidFill>
                  <a:schemeClr val="dk1"/>
                </a:solidFill>
                <a:latin typeface="Helvetica Neue Light"/>
                <a:ea typeface="Helvetica Neue Light"/>
                <a:cs typeface="Helvetica Neue Light"/>
                <a:sym typeface="Helvetica Neue Light"/>
              </a:rPr>
              <a:t>ónde puede ir el usuario y de qué forma? ¿Cómo pasar de una página a otra?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Interactividad:</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a:t>
            </a:r>
            <a:r>
              <a:rPr b="0" i="0" lang="es" sz="1800" u="none" cap="none" strike="noStrike">
                <a:solidFill>
                  <a:schemeClr val="dk1"/>
                </a:solidFill>
                <a:latin typeface="Helvetica Neue Light"/>
                <a:ea typeface="Helvetica Neue Light"/>
                <a:cs typeface="Helvetica Neue Light"/>
                <a:sym typeface="Helvetica Neue Light"/>
              </a:rPr>
              <a:t>ómo pasar de un medio a otro, o de una aplicación a otra? ¿Cómo relacionar los diferentes medios?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Arquitectura de la información:</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a:t>
            </a:r>
            <a:r>
              <a:rPr b="0" i="0" lang="es" sz="1800" u="none" cap="none" strike="noStrike">
                <a:solidFill>
                  <a:schemeClr val="dk1"/>
                </a:solidFill>
                <a:latin typeface="Helvetica Neue Light"/>
                <a:ea typeface="Helvetica Neue Light"/>
                <a:cs typeface="Helvetica Neue Light"/>
                <a:sym typeface="Helvetica Neue Light"/>
              </a:rPr>
              <a:t>ómo organizar esta última?</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07" name="Shape 307"/>
        <p:cNvGrpSpPr/>
        <p:nvPr/>
      </p:nvGrpSpPr>
      <p:grpSpPr>
        <a:xfrm>
          <a:off x="0" y="0"/>
          <a:ext cx="0" cy="0"/>
          <a:chOff x="0" y="0"/>
          <a:chExt cx="0" cy="0"/>
        </a:xfrm>
      </p:grpSpPr>
      <p:sp>
        <p:nvSpPr>
          <p:cNvPr id="308" name="Google Shape;308;p53"/>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HERRAMIENTAS BÁSICAS PARA EL DISEÑO Y DESARROLLO WEB</a:t>
            </a:r>
            <a:endParaRPr b="0" i="1" sz="3600" u="none" cap="none" strike="noStrike">
              <a:solidFill>
                <a:srgbClr val="000000"/>
              </a:solidFill>
              <a:latin typeface="Anton"/>
              <a:ea typeface="Anton"/>
              <a:cs typeface="Anton"/>
              <a:sym typeface="Anton"/>
            </a:endParaRPr>
          </a:p>
        </p:txBody>
      </p:sp>
      <p:pic>
        <p:nvPicPr>
          <p:cNvPr id="309" name="Google Shape;309;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p:nvPr/>
        </p:nvSpPr>
        <p:spPr>
          <a:xfrm>
            <a:off x="0" y="0"/>
            <a:ext cx="4572000" cy="51435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4"/>
          <p:cNvSpPr txBox="1"/>
          <p:nvPr>
            <p:ph idx="1" type="subTitle"/>
          </p:nvPr>
        </p:nvSpPr>
        <p:spPr>
          <a:xfrm>
            <a:off x="4572000" y="157775"/>
            <a:ext cx="4572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latin typeface="Anton"/>
                <a:ea typeface="Anton"/>
                <a:cs typeface="Anton"/>
                <a:sym typeface="Anton"/>
              </a:rPr>
              <a:t>LENGUAJES PARA EL DESARROLLO WEB</a:t>
            </a:r>
            <a:endParaRPr i="1" sz="35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pic>
        <p:nvPicPr>
          <p:cNvPr id="316" name="Google Shape;316;p54"/>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17" name="Google Shape;317;p54"/>
          <p:cNvSpPr txBox="1"/>
          <p:nvPr/>
        </p:nvSpPr>
        <p:spPr>
          <a:xfrm>
            <a:off x="4890900" y="1827050"/>
            <a:ext cx="3934200" cy="2399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Para el diseño y desarrollo web existen diferentes lenguajes, que nos permiten llevar el diseño en papel (sketch) a una estructura que pueda interpretar un computador. En este curso se verán dos lenguajes bases: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HTML y CSS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pic>
        <p:nvPicPr>
          <p:cNvPr id="318" name="Google Shape;318;p54"/>
          <p:cNvPicPr preferRelativeResize="0"/>
          <p:nvPr/>
        </p:nvPicPr>
        <p:blipFill>
          <a:blip r:embed="rId4">
            <a:alphaModFix/>
          </a:blip>
          <a:stretch>
            <a:fillRect/>
          </a:stretch>
        </p:blipFill>
        <p:spPr>
          <a:xfrm>
            <a:off x="0" y="1428750"/>
            <a:ext cx="2286000" cy="2286000"/>
          </a:xfrm>
          <a:prstGeom prst="rect">
            <a:avLst/>
          </a:prstGeom>
          <a:noFill/>
          <a:ln>
            <a:noFill/>
          </a:ln>
        </p:spPr>
      </p:pic>
      <p:pic>
        <p:nvPicPr>
          <p:cNvPr id="319" name="Google Shape;319;p54"/>
          <p:cNvPicPr preferRelativeResize="0"/>
          <p:nvPr/>
        </p:nvPicPr>
        <p:blipFill>
          <a:blip r:embed="rId5">
            <a:alphaModFix/>
          </a:blip>
          <a:stretch>
            <a:fillRect/>
          </a:stretch>
        </p:blipFill>
        <p:spPr>
          <a:xfrm>
            <a:off x="2286000" y="1460913"/>
            <a:ext cx="2221675" cy="222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5"/>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25" name="Google Shape;325;p55"/>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 </a:t>
            </a:r>
            <a:r>
              <a:rPr b="1" i="0" lang="es" sz="1800" u="none" cap="none" strike="noStrike">
                <a:solidFill>
                  <a:schemeClr val="dk1"/>
                </a:solidFill>
                <a:latin typeface="Helvetica Neue"/>
                <a:ea typeface="Helvetica Neue"/>
                <a:cs typeface="Helvetica Neue"/>
                <a:sym typeface="Helvetica Neue"/>
              </a:rPr>
              <a:t>"lenguaje" de marcado de etiquetas</a:t>
            </a:r>
            <a:r>
              <a:rPr b="0" i="0" lang="es" sz="1800" u="none" cap="none" strike="noStrike">
                <a:solidFill>
                  <a:schemeClr val="dk1"/>
                </a:solidFill>
                <a:latin typeface="Helvetica Neue Light"/>
                <a:ea typeface="Helvetica Neue Light"/>
                <a:cs typeface="Helvetica Neue Light"/>
                <a:sym typeface="Helvetica Neue Light"/>
              </a:rPr>
              <a:t>, que permite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crear documentos para web.</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Durante el curso estaremos viendo HTML, incluyendo toda su estructura y etiquetas. Los siguientes términos serán de uso frecuente:</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Etiqueta.</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Atributo.</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Estructura.</a:t>
            </a:r>
            <a:endParaRPr b="1"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326" name="Google Shape;326;p55"/>
          <p:cNvPicPr preferRelativeResize="0"/>
          <p:nvPr/>
        </p:nvPicPr>
        <p:blipFill rotWithShape="1">
          <a:blip r:embed="rId4">
            <a:alphaModFix/>
          </a:blip>
          <a:srcRect b="34267" l="0" r="52290" t="-987"/>
          <a:stretch/>
        </p:blipFill>
        <p:spPr>
          <a:xfrm>
            <a:off x="0" y="1002175"/>
            <a:ext cx="3710950" cy="4141325"/>
          </a:xfrm>
          <a:prstGeom prst="rect">
            <a:avLst/>
          </a:prstGeom>
          <a:noFill/>
          <a:ln>
            <a:noFill/>
          </a:ln>
        </p:spPr>
      </p:pic>
      <p:sp>
        <p:nvSpPr>
          <p:cNvPr id="327" name="Google Shape;327;p55"/>
          <p:cNvSpPr txBox="1"/>
          <p:nvPr>
            <p:ph idx="1" type="subTitle"/>
          </p:nvPr>
        </p:nvSpPr>
        <p:spPr>
          <a:xfrm>
            <a:off x="0" y="75200"/>
            <a:ext cx="4014900" cy="10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highlight>
                  <a:srgbClr val="FF9900"/>
                </a:highlight>
                <a:latin typeface="Anton"/>
                <a:ea typeface="Anton"/>
                <a:cs typeface="Anton"/>
                <a:sym typeface="Anton"/>
              </a:rPr>
              <a:t>HTML</a:t>
            </a:r>
            <a:endParaRPr i="1" sz="3500">
              <a:solidFill>
                <a:schemeClr val="dk1"/>
              </a:solidFill>
              <a:highlight>
                <a:srgbClr val="FF9900"/>
              </a:highlight>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6"/>
          <p:cNvPicPr preferRelativeResize="0"/>
          <p:nvPr/>
        </p:nvPicPr>
        <p:blipFill rotWithShape="1">
          <a:blip r:embed="rId3">
            <a:alphaModFix/>
          </a:blip>
          <a:srcRect b="0" l="0" r="0" t="0"/>
          <a:stretch/>
        </p:blipFill>
        <p:spPr>
          <a:xfrm>
            <a:off x="4673975" y="76200"/>
            <a:ext cx="4429479" cy="4991100"/>
          </a:xfrm>
          <a:prstGeom prst="rect">
            <a:avLst/>
          </a:prstGeom>
          <a:noFill/>
          <a:ln>
            <a:noFill/>
          </a:ln>
        </p:spPr>
      </p:pic>
      <p:pic>
        <p:nvPicPr>
          <p:cNvPr id="333" name="Google Shape;333;p56"/>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34" name="Google Shape;334;p56"/>
          <p:cNvPicPr preferRelativeResize="0"/>
          <p:nvPr/>
        </p:nvPicPr>
        <p:blipFill rotWithShape="1">
          <a:blip r:embed="rId5">
            <a:alphaModFix/>
          </a:blip>
          <a:srcRect b="0" l="10429" r="14810" t="0"/>
          <a:stretch/>
        </p:blipFill>
        <p:spPr>
          <a:xfrm>
            <a:off x="73875" y="76200"/>
            <a:ext cx="4597775"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3" name="Shape 153"/>
        <p:cNvGrpSpPr/>
        <p:nvPr/>
      </p:nvGrpSpPr>
      <p:grpSpPr>
        <a:xfrm>
          <a:off x="0" y="0"/>
          <a:ext cx="0" cy="0"/>
          <a:chOff x="0" y="0"/>
          <a:chExt cx="0" cy="0"/>
        </a:xfrm>
      </p:grpSpPr>
      <p:sp>
        <p:nvSpPr>
          <p:cNvPr id="154" name="Google Shape;154;p3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5" name="Google Shape;155;p3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6" name="Google Shape;156;p3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nvSpPr>
        <p:spPr>
          <a:xfrm>
            <a:off x="4262325" y="1116350"/>
            <a:ext cx="4693200" cy="399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El CSS, en español «hojas de estilo en cascada», es un </a:t>
            </a:r>
            <a:r>
              <a:rPr b="1" i="0" lang="es" sz="1600" u="none" cap="none" strike="noStrike">
                <a:solidFill>
                  <a:schemeClr val="dk1"/>
                </a:solidFill>
                <a:latin typeface="Helvetica Neue"/>
                <a:ea typeface="Helvetica Neue"/>
                <a:cs typeface="Helvetica Neue"/>
                <a:sym typeface="Helvetica Neue"/>
              </a:rPr>
              <a:t>lenguaje de diseño gráfico</a:t>
            </a:r>
            <a:r>
              <a:rPr b="0" i="0" lang="es" sz="1600" u="none" cap="none" strike="noStrike">
                <a:solidFill>
                  <a:schemeClr val="dk1"/>
                </a:solidFill>
                <a:latin typeface="Helvetica Neue Light"/>
                <a:ea typeface="Helvetica Neue Light"/>
                <a:cs typeface="Helvetica Neue Light"/>
                <a:sym typeface="Helvetica Neue Light"/>
              </a:rPr>
              <a:t>, utilizado para definir y crear la presentación de un documento estructurado, escrito en un lenguaje de marcado.​</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Algunos términos que utilizaremos serán:</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Estilo.</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Reglas.</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Medidas.</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Fuente.</a:t>
            </a:r>
            <a:endParaRPr b="1" i="0" sz="16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40" name="Google Shape;340;p57"/>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41" name="Google Shape;341;p57"/>
          <p:cNvPicPr preferRelativeResize="0"/>
          <p:nvPr/>
        </p:nvPicPr>
        <p:blipFill rotWithShape="1">
          <a:blip r:embed="rId4">
            <a:alphaModFix/>
          </a:blip>
          <a:srcRect b="35233" l="48060" r="0" t="0"/>
          <a:stretch/>
        </p:blipFill>
        <p:spPr>
          <a:xfrm>
            <a:off x="25" y="1148400"/>
            <a:ext cx="4014850" cy="3995100"/>
          </a:xfrm>
          <a:prstGeom prst="rect">
            <a:avLst/>
          </a:prstGeom>
          <a:noFill/>
          <a:ln>
            <a:noFill/>
          </a:ln>
        </p:spPr>
      </p:pic>
      <p:sp>
        <p:nvSpPr>
          <p:cNvPr id="342" name="Google Shape;342;p57"/>
          <p:cNvSpPr txBox="1"/>
          <p:nvPr/>
        </p:nvSpPr>
        <p:spPr>
          <a:xfrm>
            <a:off x="4262325" y="184550"/>
            <a:ext cx="45375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highlight>
                  <a:srgbClr val="C6FFEB"/>
                </a:highlight>
                <a:latin typeface="Helvetica Neue Light"/>
                <a:ea typeface="Helvetica Neue Light"/>
                <a:cs typeface="Helvetica Neue Light"/>
                <a:sym typeface="Helvetica Neue Light"/>
              </a:rPr>
              <a:t>El CSS permite controlar la apariencia de una página web.</a:t>
            </a:r>
            <a:endParaRPr b="0" i="0" sz="1800" u="none" cap="none" strike="noStrike">
              <a:solidFill>
                <a:srgbClr val="000000"/>
              </a:solidFill>
              <a:highlight>
                <a:srgbClr val="C6FFEB"/>
              </a:highlight>
              <a:latin typeface="Helvetica Neue Light"/>
              <a:ea typeface="Helvetica Neue Light"/>
              <a:cs typeface="Helvetica Neue Light"/>
              <a:sym typeface="Helvetica Neue Light"/>
            </a:endParaRPr>
          </a:p>
        </p:txBody>
      </p:sp>
      <p:sp>
        <p:nvSpPr>
          <p:cNvPr id="343" name="Google Shape;343;p57"/>
          <p:cNvSpPr txBox="1"/>
          <p:nvPr>
            <p:ph idx="1" type="subTitle"/>
          </p:nvPr>
        </p:nvSpPr>
        <p:spPr>
          <a:xfrm>
            <a:off x="0" y="75200"/>
            <a:ext cx="4014900" cy="10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highlight>
                  <a:srgbClr val="0097A7"/>
                </a:highlight>
                <a:latin typeface="Anton"/>
                <a:ea typeface="Anton"/>
                <a:cs typeface="Anton"/>
                <a:sym typeface="Anton"/>
              </a:rPr>
              <a:t>CSS </a:t>
            </a:r>
            <a:endParaRPr i="1" sz="3500">
              <a:solidFill>
                <a:schemeClr val="dk1"/>
              </a:solidFill>
              <a:highlight>
                <a:srgbClr val="0097A7"/>
              </a:highlight>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8"/>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49" name="Google Shape;349;p58"/>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50" name="Google Shape;350;p58"/>
          <p:cNvPicPr preferRelativeResize="0"/>
          <p:nvPr/>
        </p:nvPicPr>
        <p:blipFill rotWithShape="1">
          <a:blip r:embed="rId5">
            <a:alphaModFix/>
          </a:blip>
          <a:srcRect b="0" l="0" r="0" t="0"/>
          <a:stretch/>
        </p:blipFill>
        <p:spPr>
          <a:xfrm>
            <a:off x="152400" y="76200"/>
            <a:ext cx="4361849" cy="4914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9"/>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56" name="Google Shape;356;p59"/>
          <p:cNvPicPr preferRelativeResize="0"/>
          <p:nvPr/>
        </p:nvPicPr>
        <p:blipFill rotWithShape="1">
          <a:blip r:embed="rId4">
            <a:alphaModFix/>
          </a:blip>
          <a:srcRect b="17456" l="0" r="0" t="23491"/>
          <a:stretch/>
        </p:blipFill>
        <p:spPr>
          <a:xfrm>
            <a:off x="644100" y="1091500"/>
            <a:ext cx="7855800" cy="3328827"/>
          </a:xfrm>
          <a:prstGeom prst="rect">
            <a:avLst/>
          </a:prstGeom>
          <a:noFill/>
          <a:ln>
            <a:noFill/>
          </a:ln>
        </p:spPr>
      </p:pic>
      <p:sp>
        <p:nvSpPr>
          <p:cNvPr id="357" name="Google Shape;357;p59"/>
          <p:cNvSpPr txBox="1"/>
          <p:nvPr/>
        </p:nvSpPr>
        <p:spPr>
          <a:xfrm>
            <a:off x="54575" y="4726700"/>
            <a:ext cx="7208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Helvetica Neue"/>
                <a:ea typeface="Helvetica Neue"/>
                <a:cs typeface="Helvetica Neue"/>
                <a:sym typeface="Helvetica Neue"/>
              </a:rPr>
              <a:t>Fuente:</a:t>
            </a:r>
            <a:r>
              <a:rPr i="0" lang="es" sz="1300" u="none" cap="none" strike="noStrike">
                <a:solidFill>
                  <a:srgbClr val="000000"/>
                </a:solidFill>
                <a:latin typeface="Helvetica Neue"/>
                <a:ea typeface="Helvetica Neue"/>
                <a:cs typeface="Helvetica Neue"/>
                <a:sym typeface="Helvetica Neue"/>
              </a:rPr>
              <a:t> </a:t>
            </a:r>
            <a:r>
              <a:rPr i="0" lang="es" sz="1300" u="sng" cap="none" strike="noStrike">
                <a:solidFill>
                  <a:schemeClr val="hlink"/>
                </a:solidFill>
                <a:latin typeface="Helvetica Neue"/>
                <a:ea typeface="Helvetica Neue"/>
                <a:cs typeface="Helvetica Neue"/>
                <a:sym typeface="Helvetica Neue"/>
                <a:hlinkClick r:id="rId5"/>
              </a:rPr>
              <a:t>https://blog.ida.cl/estrategia-digital/diferencias-aplicacion-web-sitio-web/ </a:t>
            </a:r>
            <a:endParaRPr i="0" sz="1300" u="none" cap="none" strike="noStrike">
              <a:solidFill>
                <a:srgbClr val="000000"/>
              </a:solidFill>
              <a:latin typeface="Helvetica Neue"/>
              <a:ea typeface="Helvetica Neue"/>
              <a:cs typeface="Helvetica Neue"/>
              <a:sym typeface="Helvetica Neue"/>
            </a:endParaRPr>
          </a:p>
        </p:txBody>
      </p:sp>
      <p:sp>
        <p:nvSpPr>
          <p:cNvPr id="358" name="Google Shape;358;p59"/>
          <p:cNvSpPr txBox="1"/>
          <p:nvPr>
            <p:ph idx="1" type="subTitle"/>
          </p:nvPr>
        </p:nvSpPr>
        <p:spPr>
          <a:xfrm>
            <a:off x="150" y="206650"/>
            <a:ext cx="9144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latin typeface="Anton"/>
                <a:ea typeface="Anton"/>
                <a:cs typeface="Anton"/>
                <a:sym typeface="Anton"/>
              </a:rPr>
              <a:t>¿QUÉ ES UN LENGUAJE DE PROGRAMACIÓN?</a:t>
            </a:r>
            <a:endParaRPr i="1" sz="35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60"/>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CONCEPTOS BÁSICOS SOBRE INTERNET</a:t>
            </a:r>
            <a:endParaRPr b="0" i="1" sz="3600" u="none" cap="none" strike="noStrike">
              <a:solidFill>
                <a:srgbClr val="000000"/>
              </a:solidFill>
              <a:latin typeface="Anton"/>
              <a:ea typeface="Anton"/>
              <a:cs typeface="Anton"/>
              <a:sym typeface="Anton"/>
            </a:endParaRPr>
          </a:p>
        </p:txBody>
      </p:sp>
      <p:pic>
        <p:nvPicPr>
          <p:cNvPr id="364" name="Google Shape;364;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p:nvPr/>
        </p:nvSpPr>
        <p:spPr>
          <a:xfrm>
            <a:off x="1072950"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70" name="Google Shape;370;p61"/>
          <p:cNvSpPr/>
          <p:nvPr/>
        </p:nvSpPr>
        <p:spPr>
          <a:xfrm>
            <a:off x="3982882"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71" name="Google Shape;371;p61"/>
          <p:cNvSpPr/>
          <p:nvPr/>
        </p:nvSpPr>
        <p:spPr>
          <a:xfrm>
            <a:off x="6683469"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72" name="Google Shape;372;p61"/>
          <p:cNvSpPr txBox="1"/>
          <p:nvPr/>
        </p:nvSpPr>
        <p:spPr>
          <a:xfrm>
            <a:off x="396825" y="24267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0" lang="es" sz="1600" u="none" cap="none" strike="noStrike">
                <a:solidFill>
                  <a:schemeClr val="dk1"/>
                </a:solidFill>
                <a:latin typeface="Helvetica Neue Light"/>
                <a:ea typeface="Helvetica Neue Light"/>
                <a:cs typeface="Helvetica Neue Light"/>
                <a:sym typeface="Helvetica Neue Light"/>
              </a:rPr>
              <a:t>Se trata de una red de equipos de cálculo, que se relacionan entre sí a través del uso de un lenguaje universal.</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73" name="Google Shape;373;p61"/>
          <p:cNvSpPr txBox="1"/>
          <p:nvPr/>
        </p:nvSpPr>
        <p:spPr>
          <a:xfrm>
            <a:off x="1377735" y="77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374" name="Google Shape;374;p61"/>
          <p:cNvSpPr txBox="1"/>
          <p:nvPr/>
        </p:nvSpPr>
        <p:spPr>
          <a:xfrm>
            <a:off x="4342688" y="7494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375" name="Google Shape;375;p61"/>
          <p:cNvPicPr preferRelativeResize="0"/>
          <p:nvPr/>
        </p:nvPicPr>
        <p:blipFill rotWithShape="1">
          <a:blip r:embed="rId3">
            <a:alphaModFix/>
          </a:blip>
          <a:srcRect b="0" l="0" r="0" t="0"/>
          <a:stretch/>
        </p:blipFill>
        <p:spPr>
          <a:xfrm>
            <a:off x="7662700" y="4659025"/>
            <a:ext cx="1186526" cy="330675"/>
          </a:xfrm>
          <a:prstGeom prst="rect">
            <a:avLst/>
          </a:prstGeom>
          <a:noFill/>
          <a:ln>
            <a:noFill/>
          </a:ln>
        </p:spPr>
      </p:pic>
      <p:pic>
        <p:nvPicPr>
          <p:cNvPr id="376" name="Google Shape;376;p61"/>
          <p:cNvPicPr preferRelativeResize="0"/>
          <p:nvPr/>
        </p:nvPicPr>
        <p:blipFill rotWithShape="1">
          <a:blip r:embed="rId4">
            <a:alphaModFix/>
          </a:blip>
          <a:srcRect b="0" l="0" r="0" t="0"/>
          <a:stretch/>
        </p:blipFill>
        <p:spPr>
          <a:xfrm>
            <a:off x="1243788" y="844313"/>
            <a:ext cx="784476" cy="784476"/>
          </a:xfrm>
          <a:prstGeom prst="rect">
            <a:avLst/>
          </a:prstGeom>
          <a:noFill/>
          <a:ln>
            <a:noFill/>
          </a:ln>
        </p:spPr>
      </p:pic>
      <p:sp>
        <p:nvSpPr>
          <p:cNvPr id="377" name="Google Shape;377;p61"/>
          <p:cNvSpPr txBox="1"/>
          <p:nvPr/>
        </p:nvSpPr>
        <p:spPr>
          <a:xfrm>
            <a:off x="364800" y="188196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INTERNET</a:t>
            </a:r>
            <a:endParaRPr b="0" i="1" sz="2400" u="none" cap="none" strike="noStrike">
              <a:solidFill>
                <a:srgbClr val="000000"/>
              </a:solidFill>
              <a:latin typeface="Anton"/>
              <a:ea typeface="Anton"/>
              <a:cs typeface="Anton"/>
              <a:sym typeface="Anton"/>
            </a:endParaRPr>
          </a:p>
        </p:txBody>
      </p:sp>
      <p:sp>
        <p:nvSpPr>
          <p:cNvPr id="378" name="Google Shape;378;p61"/>
          <p:cNvSpPr txBox="1"/>
          <p:nvPr/>
        </p:nvSpPr>
        <p:spPr>
          <a:xfrm>
            <a:off x="3375088" y="188021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NAVEGADOR</a:t>
            </a:r>
            <a:endParaRPr b="0" i="1" sz="2400" u="none" cap="none" strike="noStrike">
              <a:solidFill>
                <a:srgbClr val="000000"/>
              </a:solidFill>
              <a:latin typeface="Anton"/>
              <a:ea typeface="Anton"/>
              <a:cs typeface="Anton"/>
              <a:sym typeface="Anton"/>
            </a:endParaRPr>
          </a:p>
        </p:txBody>
      </p:sp>
      <p:pic>
        <p:nvPicPr>
          <p:cNvPr id="379" name="Google Shape;379;p61"/>
          <p:cNvPicPr preferRelativeResize="0"/>
          <p:nvPr/>
        </p:nvPicPr>
        <p:blipFill rotWithShape="1">
          <a:blip r:embed="rId5">
            <a:alphaModFix/>
          </a:blip>
          <a:srcRect b="0" l="0" r="0" t="0"/>
          <a:stretch/>
        </p:blipFill>
        <p:spPr>
          <a:xfrm>
            <a:off x="4118650" y="825649"/>
            <a:ext cx="834962" cy="834943"/>
          </a:xfrm>
          <a:prstGeom prst="rect">
            <a:avLst/>
          </a:prstGeom>
          <a:noFill/>
          <a:ln>
            <a:noFill/>
          </a:ln>
        </p:spPr>
      </p:pic>
      <p:sp>
        <p:nvSpPr>
          <p:cNvPr id="380" name="Google Shape;380;p61"/>
          <p:cNvSpPr txBox="1"/>
          <p:nvPr/>
        </p:nvSpPr>
        <p:spPr>
          <a:xfrm>
            <a:off x="3330800" y="25791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81" name="Google Shape;381;p61"/>
          <p:cNvSpPr txBox="1"/>
          <p:nvPr/>
        </p:nvSpPr>
        <p:spPr>
          <a:xfrm>
            <a:off x="6032550" y="1906698"/>
            <a:ext cx="2438100" cy="51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BUSCADOR </a:t>
            </a:r>
            <a:endParaRPr b="0" i="1" sz="2400" u="none" cap="none" strike="noStrike">
              <a:solidFill>
                <a:srgbClr val="000000"/>
              </a:solidFill>
              <a:latin typeface="Anton"/>
              <a:ea typeface="Anton"/>
              <a:cs typeface="Anton"/>
              <a:sym typeface="Anton"/>
            </a:endParaRPr>
          </a:p>
        </p:txBody>
      </p:sp>
      <p:sp>
        <p:nvSpPr>
          <p:cNvPr id="382" name="Google Shape;382;p61"/>
          <p:cNvSpPr txBox="1"/>
          <p:nvPr/>
        </p:nvSpPr>
        <p:spPr>
          <a:xfrm>
            <a:off x="6022175" y="2379625"/>
            <a:ext cx="2737500" cy="217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 un sistema informático que busca todo tipo de información en la web, almacenando la misma en una enorme base de datos, para arrojar la información solicitada.</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83" name="Google Shape;383;p61"/>
          <p:cNvPicPr preferRelativeResize="0"/>
          <p:nvPr/>
        </p:nvPicPr>
        <p:blipFill rotWithShape="1">
          <a:blip r:embed="rId6">
            <a:alphaModFix/>
          </a:blip>
          <a:srcRect b="0" l="0" r="0" t="0"/>
          <a:stretch/>
        </p:blipFill>
        <p:spPr>
          <a:xfrm>
            <a:off x="6864650" y="820425"/>
            <a:ext cx="784475" cy="78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2"/>
          <p:cNvSpPr/>
          <p:nvPr/>
        </p:nvSpPr>
        <p:spPr>
          <a:xfrm>
            <a:off x="348975" y="172426"/>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9" name="Google Shape;389;p62"/>
          <p:cNvSpPr txBox="1"/>
          <p:nvPr/>
        </p:nvSpPr>
        <p:spPr>
          <a:xfrm>
            <a:off x="2500650" y="276450"/>
            <a:ext cx="41427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 sz="3500" u="none" cap="none" strike="noStrike">
                <a:solidFill>
                  <a:srgbClr val="000000"/>
                </a:solidFill>
                <a:latin typeface="Anton"/>
                <a:ea typeface="Anton"/>
                <a:cs typeface="Anton"/>
                <a:sym typeface="Anton"/>
              </a:rPr>
              <a:t>¿QUÉ ES UN SITIO WEB?</a:t>
            </a:r>
            <a:endParaRPr b="0" i="1" sz="3500" u="none" cap="none" strike="noStrike">
              <a:solidFill>
                <a:srgbClr val="000000"/>
              </a:solidFill>
              <a:latin typeface="Anton"/>
              <a:ea typeface="Anton"/>
              <a:cs typeface="Anton"/>
              <a:sym typeface="Anton"/>
            </a:endParaRPr>
          </a:p>
        </p:txBody>
      </p:sp>
      <p:pic>
        <p:nvPicPr>
          <p:cNvPr id="390" name="Google Shape;390;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1" name="Google Shape;391;p62"/>
          <p:cNvSpPr txBox="1"/>
          <p:nvPr/>
        </p:nvSpPr>
        <p:spPr>
          <a:xfrm>
            <a:off x="0" y="1445613"/>
            <a:ext cx="9144000" cy="9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espacio virtual en Internet.</a:t>
            </a:r>
            <a:r>
              <a:rPr b="0" i="0" lang="es" sz="1800" u="none" cap="none" strike="noStrike">
                <a:solidFill>
                  <a:schemeClr val="dk1"/>
                </a:solidFill>
                <a:latin typeface="Helvetica Neue Light"/>
                <a:ea typeface="Helvetica Neue Light"/>
                <a:cs typeface="Helvetica Neue Light"/>
                <a:sym typeface="Helvetica Neue Light"/>
              </a:rPr>
              <a:t> Se trata de un conjunto de páginas web, accesibles desde un mismo dominio o subdominio de la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World Wide Web (WWW).</a:t>
            </a:r>
            <a:endParaRPr b="0" i="0" sz="1800" u="none" cap="none" strike="noStrike">
              <a:solidFill>
                <a:schemeClr val="dk1"/>
              </a:solidFill>
              <a:highlight>
                <a:srgbClr val="C6FFEB"/>
              </a:highlight>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392" name="Google Shape;392;p62"/>
          <p:cNvPicPr preferRelativeResize="0"/>
          <p:nvPr/>
        </p:nvPicPr>
        <p:blipFill rotWithShape="1">
          <a:blip r:embed="rId4">
            <a:alphaModFix/>
          </a:blip>
          <a:srcRect b="0" l="0" r="0" t="0"/>
          <a:stretch/>
        </p:blipFill>
        <p:spPr>
          <a:xfrm>
            <a:off x="543825" y="367275"/>
            <a:ext cx="784476" cy="784476"/>
          </a:xfrm>
          <a:prstGeom prst="rect">
            <a:avLst/>
          </a:prstGeom>
          <a:noFill/>
          <a:ln>
            <a:noFill/>
          </a:ln>
        </p:spPr>
      </p:pic>
      <p:sp>
        <p:nvSpPr>
          <p:cNvPr id="393" name="Google Shape;393;p62"/>
          <p:cNvSpPr txBox="1"/>
          <p:nvPr/>
        </p:nvSpPr>
        <p:spPr>
          <a:xfrm>
            <a:off x="2159000" y="2917288"/>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es" sz="2500">
                <a:solidFill>
                  <a:schemeClr val="dk1"/>
                </a:solidFill>
                <a:highlight>
                  <a:srgbClr val="C6FFEB"/>
                </a:highlight>
                <a:latin typeface="Helvetica Neue"/>
                <a:ea typeface="Helvetica Neue"/>
                <a:cs typeface="Helvetica Neue"/>
                <a:sym typeface="Helvetica Neue"/>
              </a:rPr>
              <a:t>SITIO WEB Y PÁGINA WEB</a:t>
            </a:r>
            <a:endParaRPr b="1" sz="2500">
              <a:solidFill>
                <a:schemeClr val="dk1"/>
              </a:solidFill>
              <a:highlight>
                <a:srgbClr val="C6FFEB"/>
              </a:highlight>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lang="es" sz="2500">
                <a:solidFill>
                  <a:schemeClr val="dk1"/>
                </a:solidFill>
                <a:highlight>
                  <a:srgbClr val="C6FFEB"/>
                </a:highlight>
                <a:latin typeface="Helvetica Neue"/>
                <a:ea typeface="Helvetica Neue"/>
                <a:cs typeface="Helvetica Neue"/>
                <a:sym typeface="Helvetica Neue"/>
              </a:rPr>
              <a:t>NO SON LO MISMO</a:t>
            </a:r>
            <a:endParaRPr b="1" i="1" sz="2500" cap="none" strike="noStrike">
              <a:solidFill>
                <a:srgbClr val="000000"/>
              </a:solidFill>
              <a:highlight>
                <a:srgbClr val="C6FFEB"/>
              </a:highlight>
              <a:latin typeface="Anton"/>
              <a:ea typeface="Anton"/>
              <a:cs typeface="Anton"/>
              <a:sym typeface="Anton"/>
            </a:endParaRPr>
          </a:p>
        </p:txBody>
      </p:sp>
      <p:pic>
        <p:nvPicPr>
          <p:cNvPr id="394" name="Google Shape;394;p62"/>
          <p:cNvPicPr preferRelativeResize="0"/>
          <p:nvPr/>
        </p:nvPicPr>
        <p:blipFill>
          <a:blip r:embed="rId5">
            <a:alphaModFix/>
          </a:blip>
          <a:stretch>
            <a:fillRect/>
          </a:stretch>
        </p:blipFill>
        <p:spPr>
          <a:xfrm>
            <a:off x="4224050" y="2189770"/>
            <a:ext cx="1174200" cy="117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nvSpPr>
        <p:spPr>
          <a:xfrm>
            <a:off x="0" y="67525"/>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DIFERENCIA ENTRE </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PÁGINA WEB Y SITIO WEB</a:t>
            </a:r>
            <a:endParaRPr b="0" i="1" sz="3500" u="none" cap="none" strike="noStrike">
              <a:solidFill>
                <a:srgbClr val="000000"/>
              </a:solidFill>
              <a:latin typeface="Anton"/>
              <a:ea typeface="Anton"/>
              <a:cs typeface="Anton"/>
              <a:sym typeface="Anton"/>
            </a:endParaRPr>
          </a:p>
        </p:txBody>
      </p:sp>
      <p:pic>
        <p:nvPicPr>
          <p:cNvPr id="400" name="Google Shape;400;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1" name="Google Shape;401;p63"/>
          <p:cNvPicPr preferRelativeResize="0"/>
          <p:nvPr/>
        </p:nvPicPr>
        <p:blipFill rotWithShape="1">
          <a:blip r:embed="rId4">
            <a:alphaModFix/>
          </a:blip>
          <a:srcRect b="0" l="0" r="0" t="4770"/>
          <a:stretch/>
        </p:blipFill>
        <p:spPr>
          <a:xfrm>
            <a:off x="1624125" y="1405064"/>
            <a:ext cx="5895750" cy="35090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4"/>
          <p:cNvPicPr preferRelativeResize="0"/>
          <p:nvPr/>
        </p:nvPicPr>
        <p:blipFill rotWithShape="1">
          <a:blip r:embed="rId3">
            <a:alphaModFix/>
          </a:blip>
          <a:srcRect b="0" l="0" r="0" t="0"/>
          <a:stretch/>
        </p:blipFill>
        <p:spPr>
          <a:xfrm>
            <a:off x="691450" y="782300"/>
            <a:ext cx="8262251" cy="1075500"/>
          </a:xfrm>
          <a:prstGeom prst="rect">
            <a:avLst/>
          </a:prstGeom>
          <a:noFill/>
          <a:ln>
            <a:noFill/>
          </a:ln>
        </p:spPr>
      </p:pic>
      <p:sp>
        <p:nvSpPr>
          <p:cNvPr id="407" name="Google Shape;407;p64"/>
          <p:cNvSpPr txBox="1"/>
          <p:nvPr>
            <p:ph idx="1" type="body"/>
          </p:nvPr>
        </p:nvSpPr>
        <p:spPr>
          <a:xfrm>
            <a:off x="3248975" y="1650900"/>
            <a:ext cx="5656800" cy="2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s" sz="1600">
                <a:solidFill>
                  <a:schemeClr val="dk1"/>
                </a:solidFill>
                <a:latin typeface="Helvetica Neue Light"/>
                <a:ea typeface="Helvetica Neue Light"/>
                <a:cs typeface="Helvetica Neue Light"/>
                <a:sym typeface="Helvetica Neue Light"/>
              </a:rPr>
              <a:t>Al abrir un browser o navegador, e ingresar una página web, se lo suele hacer por su nombre, por ejemplo: </a:t>
            </a:r>
            <a:r>
              <a:rPr lang="es" sz="1600" u="sng">
                <a:solidFill>
                  <a:schemeClr val="hlink"/>
                </a:solidFill>
                <a:latin typeface="Helvetica Neue Light"/>
                <a:ea typeface="Helvetica Neue Light"/>
                <a:cs typeface="Helvetica Neue Light"/>
                <a:sym typeface="Helvetica Neue Light"/>
                <a:hlinkClick r:id="rId4"/>
              </a:rPr>
              <a:t>www.coderhouse.com</a:t>
            </a: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rPr lang="es" sz="1600">
                <a:solidFill>
                  <a:schemeClr val="dk1"/>
                </a:solidFill>
                <a:latin typeface="Helvetica Neue Light"/>
                <a:ea typeface="Helvetica Neue Light"/>
                <a:cs typeface="Helvetica Neue Light"/>
                <a:sym typeface="Helvetica Neue Light"/>
              </a:rPr>
              <a:t>A lo largo de toda la red de internet, hay una serie de máquinas que hacen de “agenda” y nos dan la dirección IP.  La dirección IP es un conjunto de números que identifica, de manera lógica y jerárquica, a una interfaz en red.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rPr lang="es">
                <a:solidFill>
                  <a:schemeClr val="dk1"/>
                </a:solidFill>
                <a:highlight>
                  <a:srgbClr val="E0FF00"/>
                </a:highlight>
                <a:latin typeface="Helvetica Neue Light"/>
                <a:ea typeface="Helvetica Neue Light"/>
                <a:cs typeface="Helvetica Neue Light"/>
                <a:sym typeface="Helvetica Neue Light"/>
              </a:rPr>
              <a:t>www.coderhouse.com   = 159.89.87.61</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408" name="Google Shape;408;p6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409" name="Google Shape;409;p64"/>
          <p:cNvPicPr preferRelativeResize="0"/>
          <p:nvPr/>
        </p:nvPicPr>
        <p:blipFill rotWithShape="1">
          <a:blip r:embed="rId6">
            <a:alphaModFix/>
          </a:blip>
          <a:srcRect b="0" l="21064" r="19647" t="0"/>
          <a:stretch/>
        </p:blipFill>
        <p:spPr>
          <a:xfrm>
            <a:off x="356450" y="1869125"/>
            <a:ext cx="2563200" cy="2223850"/>
          </a:xfrm>
          <a:prstGeom prst="rect">
            <a:avLst/>
          </a:prstGeom>
          <a:noFill/>
          <a:ln>
            <a:noFill/>
          </a:ln>
        </p:spPr>
      </p:pic>
      <p:sp>
        <p:nvSpPr>
          <p:cNvPr id="410" name="Google Shape;410;p64"/>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6" name="Google Shape;416;p65"/>
          <p:cNvSpPr txBox="1"/>
          <p:nvPr/>
        </p:nvSpPr>
        <p:spPr>
          <a:xfrm>
            <a:off x="4391350" y="840950"/>
            <a:ext cx="44145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Clr>
                <a:schemeClr val="dk1"/>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10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Si el sitio efectivamente está en ese servidor.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directorio (o carpeta) corresponde con ese sitio web.</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archivo está siendo solicitado (si no es ninguno, siempre se busca uno por defecto).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tecnologías conforman esos archivos.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7" name="Google Shape;417;p65"/>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pic>
        <p:nvPicPr>
          <p:cNvPr id="418" name="Google Shape;418;p65"/>
          <p:cNvPicPr preferRelativeResize="0"/>
          <p:nvPr/>
        </p:nvPicPr>
        <p:blipFill>
          <a:blip r:embed="rId4">
            <a:alphaModFix/>
          </a:blip>
          <a:stretch>
            <a:fillRect/>
          </a:stretch>
        </p:blipFill>
        <p:spPr>
          <a:xfrm>
            <a:off x="79075" y="1552575"/>
            <a:ext cx="4876800" cy="2038350"/>
          </a:xfrm>
          <a:prstGeom prst="rect">
            <a:avLst/>
          </a:prstGeom>
          <a:noFill/>
          <a:ln>
            <a:noFill/>
          </a:ln>
        </p:spPr>
      </p:pic>
      <p:sp>
        <p:nvSpPr>
          <p:cNvPr id="419" name="Google Shape;419;p65"/>
          <p:cNvSpPr txBox="1"/>
          <p:nvPr/>
        </p:nvSpPr>
        <p:spPr>
          <a:xfrm>
            <a:off x="-26100" y="810988"/>
            <a:ext cx="9196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Clr>
                <a:schemeClr val="dk1"/>
              </a:buClr>
              <a:buSzPts val="1800"/>
              <a:buFont typeface="Arial"/>
              <a:buNone/>
            </a:pPr>
            <a:r>
              <a:rPr lang="es" sz="1800">
                <a:solidFill>
                  <a:schemeClr val="dk1"/>
                </a:solidFill>
                <a:latin typeface="Helvetica Neue Light"/>
                <a:ea typeface="Helvetica Neue Light"/>
                <a:cs typeface="Helvetica Neue Light"/>
                <a:sym typeface="Helvetica Neue Light"/>
              </a:rPr>
              <a:t>Cuando la petición llega al servidor, el mismo resuelve: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6"/>
          <p:cNvPicPr preferRelativeResize="0"/>
          <p:nvPr/>
        </p:nvPicPr>
        <p:blipFill rotWithShape="1">
          <a:blip r:embed="rId3">
            <a:alphaModFix/>
          </a:blip>
          <a:srcRect b="0" l="0" r="0" t="0"/>
          <a:stretch/>
        </p:blipFill>
        <p:spPr>
          <a:xfrm>
            <a:off x="1912725" y="1140725"/>
            <a:ext cx="5318549" cy="3518901"/>
          </a:xfrm>
          <a:prstGeom prst="rect">
            <a:avLst/>
          </a:prstGeom>
          <a:noFill/>
          <a:ln>
            <a:noFill/>
          </a:ln>
        </p:spPr>
      </p:pic>
      <p:pic>
        <p:nvPicPr>
          <p:cNvPr id="425" name="Google Shape;425;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26" name="Google Shape;426;p66"/>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4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62" name="Google Shape;162;p4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63" name="Google Shape;163;p4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7"/>
          <p:cNvSpPr txBox="1"/>
          <p:nvPr/>
        </p:nvSpPr>
        <p:spPr>
          <a:xfrm>
            <a:off x="1119300" y="1677200"/>
            <a:ext cx="6905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HERRAMIENTAS A UTILIZAR EN EL CURSO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8"/>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37" name="Google Shape;437;p68"/>
          <p:cNvSpPr txBox="1"/>
          <p:nvPr>
            <p:ph idx="1" type="subTitle"/>
          </p:nvPr>
        </p:nvSpPr>
        <p:spPr>
          <a:xfrm>
            <a:off x="2456475" y="112825"/>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EXPLORADORES      </a:t>
            </a:r>
            <a:endParaRPr i="1" sz="35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38" name="Google Shape;438;p68"/>
          <p:cNvSpPr txBox="1"/>
          <p:nvPr/>
        </p:nvSpPr>
        <p:spPr>
          <a:xfrm>
            <a:off x="3613875" y="836275"/>
            <a:ext cx="5529900" cy="3962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Para probar tu web, necesitarás varios exploradores, con el fin de corroborar si los mismos soportan las etiquetas aplicadas al diseño. Los más comunes son:</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Google Chrome </a:t>
            </a:r>
            <a:r>
              <a:rPr lang="es" sz="1500" u="sng">
                <a:solidFill>
                  <a:schemeClr val="hlink"/>
                </a:solidFill>
                <a:latin typeface="Helvetica Neue Light"/>
                <a:ea typeface="Helvetica Neue Light"/>
                <a:cs typeface="Helvetica Neue Light"/>
                <a:sym typeface="Helvetica Neue Light"/>
                <a:hlinkClick r:id="rId4"/>
              </a:rPr>
              <a:t>https://www.google.com/intl/es_es/chrome/</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Microsoft Edge  </a:t>
            </a:r>
            <a:r>
              <a:rPr lang="es" sz="1500" u="sng">
                <a:solidFill>
                  <a:schemeClr val="hlink"/>
                </a:solidFill>
                <a:latin typeface="Helvetica Neue Light"/>
                <a:ea typeface="Helvetica Neue Light"/>
                <a:cs typeface="Helvetica Neue Light"/>
                <a:sym typeface="Helvetica Neue Light"/>
                <a:hlinkClick r:id="rId5"/>
              </a:rPr>
              <a:t>https://www.microsoft.com/es-es/edge</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Firefox </a:t>
            </a:r>
            <a:r>
              <a:rPr lang="es" sz="1500" u="sng">
                <a:solidFill>
                  <a:schemeClr val="hlink"/>
                </a:solidFill>
                <a:latin typeface="Helvetica Neue Light"/>
                <a:ea typeface="Helvetica Neue Light"/>
                <a:cs typeface="Helvetica Neue Light"/>
                <a:sym typeface="Helvetica Neue Light"/>
                <a:hlinkClick r:id="rId6"/>
              </a:rPr>
              <a:t>https://www.mozilla.org/es-ES/firefox/new/</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Safari </a:t>
            </a:r>
            <a:r>
              <a:rPr lang="es" sz="1500" u="sng">
                <a:solidFill>
                  <a:schemeClr val="hlink"/>
                </a:solidFill>
                <a:latin typeface="Helvetica Neue Light"/>
                <a:ea typeface="Helvetica Neue Light"/>
                <a:cs typeface="Helvetica Neue Light"/>
                <a:sym typeface="Helvetica Neue Light"/>
                <a:hlinkClick r:id="rId7"/>
              </a:rPr>
              <a:t>https://www.apple.com/es/safari/</a:t>
            </a: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Opera </a:t>
            </a:r>
            <a:r>
              <a:rPr lang="es" sz="1500" u="sng">
                <a:solidFill>
                  <a:schemeClr val="hlink"/>
                </a:solidFill>
                <a:latin typeface="Helvetica Neue Light"/>
                <a:ea typeface="Helvetica Neue Light"/>
                <a:cs typeface="Helvetica Neue Light"/>
                <a:sym typeface="Helvetica Neue Light"/>
                <a:hlinkClick r:id="rId8"/>
              </a:rPr>
              <a:t>https://www.opera.com/es</a:t>
            </a: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39" name="Google Shape;439;p68"/>
          <p:cNvPicPr preferRelativeResize="0"/>
          <p:nvPr/>
        </p:nvPicPr>
        <p:blipFill>
          <a:blip r:embed="rId9">
            <a:alphaModFix/>
          </a:blip>
          <a:stretch>
            <a:fillRect/>
          </a:stretch>
        </p:blipFill>
        <p:spPr>
          <a:xfrm>
            <a:off x="152400" y="836713"/>
            <a:ext cx="1743075" cy="342900"/>
          </a:xfrm>
          <a:prstGeom prst="rect">
            <a:avLst/>
          </a:prstGeom>
          <a:noFill/>
          <a:ln>
            <a:noFill/>
          </a:ln>
        </p:spPr>
      </p:pic>
      <p:pic>
        <p:nvPicPr>
          <p:cNvPr id="440" name="Google Shape;440;p68"/>
          <p:cNvPicPr preferRelativeResize="0"/>
          <p:nvPr/>
        </p:nvPicPr>
        <p:blipFill>
          <a:blip r:embed="rId10">
            <a:alphaModFix/>
          </a:blip>
          <a:stretch>
            <a:fillRect/>
          </a:stretch>
        </p:blipFill>
        <p:spPr>
          <a:xfrm>
            <a:off x="1143775" y="1591738"/>
            <a:ext cx="2066925" cy="457200"/>
          </a:xfrm>
          <a:prstGeom prst="rect">
            <a:avLst/>
          </a:prstGeom>
          <a:noFill/>
          <a:ln>
            <a:noFill/>
          </a:ln>
        </p:spPr>
      </p:pic>
      <p:pic>
        <p:nvPicPr>
          <p:cNvPr id="441" name="Google Shape;441;p68"/>
          <p:cNvPicPr preferRelativeResize="0"/>
          <p:nvPr/>
        </p:nvPicPr>
        <p:blipFill>
          <a:blip r:embed="rId11">
            <a:alphaModFix/>
          </a:blip>
          <a:stretch>
            <a:fillRect/>
          </a:stretch>
        </p:blipFill>
        <p:spPr>
          <a:xfrm>
            <a:off x="152400" y="2461063"/>
            <a:ext cx="2600325" cy="590550"/>
          </a:xfrm>
          <a:prstGeom prst="rect">
            <a:avLst/>
          </a:prstGeom>
          <a:noFill/>
          <a:ln>
            <a:noFill/>
          </a:ln>
        </p:spPr>
      </p:pic>
      <p:pic>
        <p:nvPicPr>
          <p:cNvPr id="442" name="Google Shape;442;p68"/>
          <p:cNvPicPr preferRelativeResize="0"/>
          <p:nvPr/>
        </p:nvPicPr>
        <p:blipFill>
          <a:blip r:embed="rId12">
            <a:alphaModFix/>
          </a:blip>
          <a:stretch>
            <a:fillRect/>
          </a:stretch>
        </p:blipFill>
        <p:spPr>
          <a:xfrm>
            <a:off x="1615275" y="4048050"/>
            <a:ext cx="1123950" cy="485775"/>
          </a:xfrm>
          <a:prstGeom prst="rect">
            <a:avLst/>
          </a:prstGeom>
          <a:noFill/>
          <a:ln>
            <a:noFill/>
          </a:ln>
        </p:spPr>
      </p:pic>
      <p:pic>
        <p:nvPicPr>
          <p:cNvPr id="443" name="Google Shape;443;p68"/>
          <p:cNvPicPr preferRelativeResize="0"/>
          <p:nvPr/>
        </p:nvPicPr>
        <p:blipFill>
          <a:blip r:embed="rId13">
            <a:alphaModFix/>
          </a:blip>
          <a:stretch>
            <a:fillRect/>
          </a:stretch>
        </p:blipFill>
        <p:spPr>
          <a:xfrm>
            <a:off x="666375" y="3338950"/>
            <a:ext cx="561975" cy="523875"/>
          </a:xfrm>
          <a:prstGeom prst="rect">
            <a:avLst/>
          </a:prstGeom>
          <a:noFill/>
          <a:ln>
            <a:noFill/>
          </a:ln>
        </p:spPr>
      </p:pic>
      <p:pic>
        <p:nvPicPr>
          <p:cNvPr id="444" name="Google Shape;444;p68"/>
          <p:cNvPicPr preferRelativeResize="0"/>
          <p:nvPr/>
        </p:nvPicPr>
        <p:blipFill>
          <a:blip r:embed="rId14">
            <a:alphaModFix/>
          </a:blip>
          <a:stretch>
            <a:fillRect/>
          </a:stretch>
        </p:blipFill>
        <p:spPr>
          <a:xfrm>
            <a:off x="2521525" y="112825"/>
            <a:ext cx="723900" cy="723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9"/>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50" name="Google Shape;450;p69"/>
          <p:cNvSpPr txBox="1"/>
          <p:nvPr>
            <p:ph idx="1" type="subTitle"/>
          </p:nvPr>
        </p:nvSpPr>
        <p:spPr>
          <a:xfrm>
            <a:off x="2456700" y="63200"/>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EDITORES DE TEXTO</a:t>
            </a:r>
            <a:endParaRPr i="1" sz="3000">
              <a:solidFill>
                <a:schemeClr val="dk1"/>
              </a:solidFill>
              <a:latin typeface="Didact Gothic"/>
              <a:ea typeface="Didact Gothic"/>
              <a:cs typeface="Didact Gothic"/>
              <a:sym typeface="Didact Gothic"/>
            </a:endParaRPr>
          </a:p>
          <a:p>
            <a:pPr indent="0" lvl="0" marL="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51" name="Google Shape;451;p69"/>
          <p:cNvSpPr txBox="1"/>
          <p:nvPr/>
        </p:nvSpPr>
        <p:spPr>
          <a:xfrm>
            <a:off x="3692050" y="913563"/>
            <a:ext cx="51489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Son programas que te permiten </a:t>
            </a:r>
            <a:r>
              <a:rPr b="0" i="0" lang="es" sz="1800" u="none" cap="none" strike="noStrike">
                <a:solidFill>
                  <a:schemeClr val="dk1"/>
                </a:solidFill>
                <a:highlight>
                  <a:srgbClr val="FAC0E9"/>
                </a:highlight>
                <a:latin typeface="Helvetica Neue Light"/>
                <a:ea typeface="Helvetica Neue Light"/>
                <a:cs typeface="Helvetica Neue Light"/>
                <a:sym typeface="Helvetica Neue Light"/>
              </a:rPr>
              <a:t>realizar o escribir código fuente (HTML, CSS, PHP, JavaScript)</a:t>
            </a:r>
            <a:r>
              <a:rPr b="0" i="0" lang="es" sz="1800" u="none" cap="none" strike="noStrike">
                <a:solidFill>
                  <a:schemeClr val="dk1"/>
                </a:solidFill>
                <a:latin typeface="Helvetica Neue Light"/>
                <a:ea typeface="Helvetica Neue Light"/>
                <a:cs typeface="Helvetica Neue Light"/>
                <a:sym typeface="Helvetica Neue Light"/>
              </a:rPr>
              <a:t> de tus proyectos. Al ser dinámicos, son idóneos para cuando desarrollas uno con varios lenguajes de programación. Algunos de ellos son: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Sublime Text.</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Atom.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Brackets.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Visual Studio Code.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PHPStorm.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52" name="Google Shape;452;p69"/>
          <p:cNvPicPr preferRelativeResize="0"/>
          <p:nvPr/>
        </p:nvPicPr>
        <p:blipFill rotWithShape="1">
          <a:blip r:embed="rId4">
            <a:alphaModFix/>
          </a:blip>
          <a:srcRect b="0" l="0" r="0" t="0"/>
          <a:stretch/>
        </p:blipFill>
        <p:spPr>
          <a:xfrm>
            <a:off x="834550" y="1361250"/>
            <a:ext cx="2857500" cy="2857500"/>
          </a:xfrm>
          <a:prstGeom prst="rect">
            <a:avLst/>
          </a:prstGeom>
          <a:noFill/>
          <a:ln>
            <a:noFill/>
          </a:ln>
        </p:spPr>
      </p:pic>
      <p:sp>
        <p:nvSpPr>
          <p:cNvPr id="453" name="Google Shape;453;p69"/>
          <p:cNvSpPr txBox="1"/>
          <p:nvPr/>
        </p:nvSpPr>
        <p:spPr>
          <a:xfrm>
            <a:off x="763650" y="4451025"/>
            <a:ext cx="7616700" cy="5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FAC0E9"/>
                </a:highlight>
                <a:latin typeface="Helvetica Neue"/>
                <a:ea typeface="Helvetica Neue"/>
                <a:cs typeface="Helvetica Neue"/>
                <a:sym typeface="Helvetica Neue"/>
              </a:rPr>
              <a:t>Código fuente:</a:t>
            </a:r>
            <a:r>
              <a:rPr b="0" i="0" lang="es" sz="1200" u="none" cap="none" strike="noStrike">
                <a:solidFill>
                  <a:srgbClr val="000000"/>
                </a:solidFill>
                <a:highlight>
                  <a:srgbClr val="FAC0E9"/>
                </a:highlight>
                <a:latin typeface="Helvetica Neue"/>
                <a:ea typeface="Helvetica Neue"/>
                <a:cs typeface="Helvetica Neue"/>
                <a:sym typeface="Helvetica Neue"/>
              </a:rPr>
              <a:t> es el conjunto de líneas de textos, las cuales son las directrices que debe seguir la computadora para realizar dicho programa.</a:t>
            </a:r>
            <a:endParaRPr b="0" i="0" sz="1200" u="none" cap="none" strike="noStrike">
              <a:solidFill>
                <a:srgbClr val="000000"/>
              </a:solidFill>
              <a:highlight>
                <a:srgbClr val="FAC0E9"/>
              </a:highlight>
              <a:latin typeface="Helvetica Neue"/>
              <a:ea typeface="Helvetica Neue"/>
              <a:cs typeface="Helvetica Neue"/>
              <a:sym typeface="Helvetica Neue"/>
            </a:endParaRPr>
          </a:p>
        </p:txBody>
      </p:sp>
      <p:pic>
        <p:nvPicPr>
          <p:cNvPr id="454" name="Google Shape;454;p69"/>
          <p:cNvPicPr preferRelativeResize="0"/>
          <p:nvPr/>
        </p:nvPicPr>
        <p:blipFill>
          <a:blip r:embed="rId5">
            <a:alphaModFix/>
          </a:blip>
          <a:stretch>
            <a:fillRect/>
          </a:stretch>
        </p:blipFill>
        <p:spPr>
          <a:xfrm>
            <a:off x="2521500" y="63200"/>
            <a:ext cx="723900" cy="72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70"/>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60" name="Google Shape;460;p70"/>
          <p:cNvSpPr txBox="1"/>
          <p:nvPr>
            <p:ph idx="1" type="subTitle"/>
          </p:nvPr>
        </p:nvSpPr>
        <p:spPr>
          <a:xfrm>
            <a:off x="2456700" y="166375"/>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BALSAMIQ</a:t>
            </a:r>
            <a:endParaRPr i="1" sz="30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61" name="Google Shape;461;p70"/>
          <p:cNvSpPr txBox="1"/>
          <p:nvPr/>
        </p:nvSpPr>
        <p:spPr>
          <a:xfrm>
            <a:off x="4343575" y="1314400"/>
            <a:ext cx="470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una herramienta que facilita la creación de esquemas o </a:t>
            </a:r>
            <a:r>
              <a:rPr b="1" i="1" lang="es" sz="1800" u="none" cap="none" strike="noStrike">
                <a:solidFill>
                  <a:schemeClr val="dk1"/>
                </a:solidFill>
                <a:latin typeface="Helvetica Neue"/>
                <a:ea typeface="Helvetica Neue"/>
                <a:cs typeface="Helvetica Neue"/>
                <a:sym typeface="Helvetica Neue"/>
              </a:rPr>
              <a:t>mockups</a:t>
            </a:r>
            <a:r>
              <a:rPr b="0" i="0" lang="es" sz="1800" u="none" cap="none" strike="noStrike">
                <a:solidFill>
                  <a:schemeClr val="dk1"/>
                </a:solidFill>
                <a:latin typeface="Helvetica Neue Light"/>
                <a:ea typeface="Helvetica Neue Light"/>
                <a:cs typeface="Helvetica Neue Light"/>
                <a:sym typeface="Helvetica Neue Light"/>
              </a:rPr>
              <a:t>. No sólo cuenta con una aplicación nativa para MacOS (también Windows y Linux), sino también con una versión web, de modo que puedes trabajar desde cualquier lugar.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rgbClr val="FAC0E9"/>
                </a:highlight>
                <a:latin typeface="Helvetica Neue Light"/>
                <a:ea typeface="Helvetica Neue Light"/>
                <a:cs typeface="Helvetica Neue Light"/>
                <a:sym typeface="Helvetica Neue Light"/>
              </a:rPr>
              <a:t>Su finalidad es </a:t>
            </a:r>
            <a:r>
              <a:rPr b="1" i="0" lang="es" sz="1800" u="none" cap="none" strike="noStrike">
                <a:solidFill>
                  <a:schemeClr val="dk1"/>
                </a:solidFill>
                <a:highlight>
                  <a:srgbClr val="FAC0E9"/>
                </a:highlight>
                <a:latin typeface="Helvetica Neue"/>
                <a:ea typeface="Helvetica Neue"/>
                <a:cs typeface="Helvetica Neue"/>
                <a:sym typeface="Helvetica Neue"/>
              </a:rPr>
              <a:t>ayudar al desarrollo de aplicaciones. </a:t>
            </a:r>
            <a:endParaRPr b="1" i="0" sz="1800" u="none" cap="none" strike="noStrike">
              <a:solidFill>
                <a:schemeClr val="dk1"/>
              </a:solidFill>
              <a:highlight>
                <a:srgbClr val="FAC0E9"/>
              </a:highlight>
              <a:latin typeface="Helvetica Neue"/>
              <a:ea typeface="Helvetica Neue"/>
              <a:cs typeface="Helvetica Neue"/>
              <a:sym typeface="Helvetica Neue"/>
            </a:endParaRPr>
          </a:p>
        </p:txBody>
      </p:sp>
      <p:pic>
        <p:nvPicPr>
          <p:cNvPr id="462" name="Google Shape;462;p70"/>
          <p:cNvPicPr preferRelativeResize="0"/>
          <p:nvPr/>
        </p:nvPicPr>
        <p:blipFill rotWithShape="1">
          <a:blip r:embed="rId4">
            <a:alphaModFix/>
          </a:blip>
          <a:srcRect b="0" l="0" r="0" t="0"/>
          <a:stretch/>
        </p:blipFill>
        <p:spPr>
          <a:xfrm>
            <a:off x="479825" y="1600025"/>
            <a:ext cx="3651750" cy="2344424"/>
          </a:xfrm>
          <a:prstGeom prst="rect">
            <a:avLst/>
          </a:prstGeom>
          <a:noFill/>
          <a:ln>
            <a:noFill/>
          </a:ln>
        </p:spPr>
      </p:pic>
      <p:pic>
        <p:nvPicPr>
          <p:cNvPr id="463" name="Google Shape;463;p70"/>
          <p:cNvPicPr preferRelativeResize="0"/>
          <p:nvPr/>
        </p:nvPicPr>
        <p:blipFill>
          <a:blip r:embed="rId5">
            <a:alphaModFix/>
          </a:blip>
          <a:stretch>
            <a:fillRect/>
          </a:stretch>
        </p:blipFill>
        <p:spPr>
          <a:xfrm>
            <a:off x="2550250" y="209225"/>
            <a:ext cx="638200" cy="638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69" name="Google Shape;469;p71"/>
          <p:cNvSpPr txBox="1"/>
          <p:nvPr>
            <p:ph idx="1" type="subTitle"/>
          </p:nvPr>
        </p:nvSpPr>
        <p:spPr>
          <a:xfrm>
            <a:off x="2456700" y="141150"/>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TERMINAL O CONSOLA</a:t>
            </a:r>
            <a:endParaRPr i="1" sz="30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70" name="Google Shape;470;p71"/>
          <p:cNvSpPr txBox="1"/>
          <p:nvPr/>
        </p:nvSpPr>
        <p:spPr>
          <a:xfrm>
            <a:off x="4605750" y="1458975"/>
            <a:ext cx="4272600" cy="28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s" sz="1800" u="none" cap="none" strike="noStrike">
                <a:solidFill>
                  <a:srgbClr val="252525"/>
                </a:solidFill>
                <a:latin typeface="Helvetica Neue Light"/>
                <a:ea typeface="Helvetica Neue Light"/>
                <a:cs typeface="Helvetica Neue Light"/>
                <a:sym typeface="Helvetica Neue Light"/>
              </a:rPr>
              <a:t>En informática, una terminal o consola es la </a:t>
            </a:r>
            <a:r>
              <a:rPr b="0" i="0" lang="es" sz="1800" u="none" cap="none" strike="noStrike">
                <a:solidFill>
                  <a:srgbClr val="252525"/>
                </a:solidFill>
                <a:highlight>
                  <a:srgbClr val="FAC0E9"/>
                </a:highlight>
                <a:latin typeface="Helvetica Neue Light"/>
                <a:ea typeface="Helvetica Neue Light"/>
                <a:cs typeface="Helvetica Neue Light"/>
                <a:sym typeface="Helvetica Neue Light"/>
              </a:rPr>
              <a:t>aplicación que se utiliza para interactuar con el computador a través de comandos</a:t>
            </a:r>
            <a:r>
              <a:rPr b="0" i="0" lang="es" sz="1800" u="none" cap="none" strike="noStrike">
                <a:solidFill>
                  <a:srgbClr val="252525"/>
                </a:solidFill>
                <a:latin typeface="Helvetica Neue Light"/>
                <a:ea typeface="Helvetica Neue Light"/>
                <a:cs typeface="Helvetica Neue Light"/>
                <a:sym typeface="Helvetica Neue Light"/>
              </a:rPr>
              <a:t>. Todos los sistemas operativos la traen.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71" name="Google Shape;471;p71"/>
          <p:cNvPicPr preferRelativeResize="0"/>
          <p:nvPr/>
        </p:nvPicPr>
        <p:blipFill rotWithShape="1">
          <a:blip r:embed="rId4">
            <a:alphaModFix/>
          </a:blip>
          <a:srcRect b="0" l="0" r="32400" t="0"/>
          <a:stretch/>
        </p:blipFill>
        <p:spPr>
          <a:xfrm>
            <a:off x="619050" y="1521175"/>
            <a:ext cx="3814419" cy="2842450"/>
          </a:xfrm>
          <a:prstGeom prst="rect">
            <a:avLst/>
          </a:prstGeom>
          <a:noFill/>
          <a:ln>
            <a:noFill/>
          </a:ln>
        </p:spPr>
      </p:pic>
      <p:pic>
        <p:nvPicPr>
          <p:cNvPr id="472" name="Google Shape;472;p71"/>
          <p:cNvPicPr preferRelativeResize="0"/>
          <p:nvPr/>
        </p:nvPicPr>
        <p:blipFill>
          <a:blip r:embed="rId5">
            <a:alphaModFix/>
          </a:blip>
          <a:stretch>
            <a:fillRect/>
          </a:stretch>
        </p:blipFill>
        <p:spPr>
          <a:xfrm>
            <a:off x="2532900" y="141149"/>
            <a:ext cx="723922" cy="72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72"/>
          <p:cNvSpPr txBox="1"/>
          <p:nvPr/>
        </p:nvSpPr>
        <p:spPr>
          <a:xfrm>
            <a:off x="1874250" y="1718425"/>
            <a:ext cx="5395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INSTALACIÓN Y PRÁCTICA DE LAS NUEVAS HERRAMIENTAS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81" name="Shape 481"/>
        <p:cNvGrpSpPr/>
        <p:nvPr/>
      </p:nvGrpSpPr>
      <p:grpSpPr>
        <a:xfrm>
          <a:off x="0" y="0"/>
          <a:ext cx="0" cy="0"/>
          <a:chOff x="0" y="0"/>
          <a:chExt cx="0" cy="0"/>
        </a:xfrm>
      </p:grpSpPr>
      <p:sp>
        <p:nvSpPr>
          <p:cNvPr id="482" name="Google Shape;482;p7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BALSAMIQ</a:t>
            </a:r>
            <a:endParaRPr b="0" i="1" sz="3600" u="none" cap="none" strike="noStrike">
              <a:solidFill>
                <a:srgbClr val="000000"/>
              </a:solidFill>
              <a:latin typeface="Anton"/>
              <a:ea typeface="Anton"/>
              <a:cs typeface="Anton"/>
              <a:sym typeface="Anton"/>
            </a:endParaRPr>
          </a:p>
        </p:txBody>
      </p:sp>
      <p:pic>
        <p:nvPicPr>
          <p:cNvPr id="483" name="Google Shape;48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4" name="Google Shape;484;p7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cxnSp>
        <p:nvCxnSpPr>
          <p:cNvPr id="489" name="Google Shape;489;p74"/>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490" name="Google Shape;490;p74"/>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1" name="Google Shape;491;p74"/>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2" name="Google Shape;492;p74"/>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Balsamiq de la página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93" name="Google Shape;493;p74"/>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94" name="Google Shape;494;p74"/>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95" name="Google Shape;495;p74"/>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96" name="Google Shape;496;p74"/>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97" name="Google Shape;497;p7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98" name="Google Shape;498;p74"/>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BALSAMIQ</a:t>
            </a:r>
            <a:endParaRPr b="0" i="1" sz="3500" u="none" cap="none" strike="noStrike">
              <a:solidFill>
                <a:srgbClr val="000000"/>
              </a:solidFill>
              <a:highlight>
                <a:srgbClr val="C6FFEB"/>
              </a:highlight>
              <a:latin typeface="Anton"/>
              <a:ea typeface="Anton"/>
              <a:cs typeface="Anton"/>
              <a:sym typeface="Anton"/>
            </a:endParaRPr>
          </a:p>
        </p:txBody>
      </p:sp>
      <p:sp>
        <p:nvSpPr>
          <p:cNvPr id="499" name="Google Shape;499;p74"/>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0" name="Google Shape;500;p74"/>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01" name="Google Shape;501;p74"/>
          <p:cNvPicPr preferRelativeResize="0"/>
          <p:nvPr/>
        </p:nvPicPr>
        <p:blipFill>
          <a:blip r:embed="rId5">
            <a:alphaModFix/>
          </a:blip>
          <a:stretch>
            <a:fillRect/>
          </a:stretch>
        </p:blipFill>
        <p:spPr>
          <a:xfrm>
            <a:off x="107800" y="94300"/>
            <a:ext cx="638200" cy="638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5"/>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07" name="Google Shape;507;p75"/>
          <p:cNvSpPr txBox="1"/>
          <p:nvPr>
            <p:ph idx="1" type="subTitle"/>
          </p:nvPr>
        </p:nvSpPr>
        <p:spPr>
          <a:xfrm>
            <a:off x="1228350" y="1018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PRACTICANDO EN BALSAMIQ</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508" name="Google Shape;508;p75"/>
          <p:cNvPicPr preferRelativeResize="0"/>
          <p:nvPr/>
        </p:nvPicPr>
        <p:blipFill rotWithShape="1">
          <a:blip r:embed="rId4">
            <a:alphaModFix/>
          </a:blip>
          <a:srcRect b="0" l="0" r="0" t="0"/>
          <a:stretch/>
        </p:blipFill>
        <p:spPr>
          <a:xfrm>
            <a:off x="438900" y="1052175"/>
            <a:ext cx="4851972" cy="3746801"/>
          </a:xfrm>
          <a:prstGeom prst="rect">
            <a:avLst/>
          </a:prstGeom>
          <a:noFill/>
          <a:ln>
            <a:noFill/>
          </a:ln>
        </p:spPr>
      </p:pic>
      <p:sp>
        <p:nvSpPr>
          <p:cNvPr id="509" name="Google Shape;509;p75"/>
          <p:cNvSpPr txBox="1"/>
          <p:nvPr/>
        </p:nvSpPr>
        <p:spPr>
          <a:xfrm>
            <a:off x="5360375" y="1395450"/>
            <a:ext cx="357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Abrir el programa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Revisar los componentes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Pegar el componente browser con un botón</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Guardar el documento en Proyecto -&gt; Guardar como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Exportar a PDF: Ir a Proyecto -&gt; Exportar a PDF.</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10" name="Google Shape;510;p75"/>
          <p:cNvPicPr preferRelativeResize="0"/>
          <p:nvPr/>
        </p:nvPicPr>
        <p:blipFill>
          <a:blip r:embed="rId5">
            <a:alphaModFix/>
          </a:blip>
          <a:stretch>
            <a:fillRect/>
          </a:stretch>
        </p:blipFill>
        <p:spPr>
          <a:xfrm>
            <a:off x="107800" y="94300"/>
            <a:ext cx="638200" cy="638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14" name="Shape 514"/>
        <p:cNvGrpSpPr/>
        <p:nvPr/>
      </p:nvGrpSpPr>
      <p:grpSpPr>
        <a:xfrm>
          <a:off x="0" y="0"/>
          <a:ext cx="0" cy="0"/>
          <a:chOff x="0" y="0"/>
          <a:chExt cx="0" cy="0"/>
        </a:xfrm>
      </p:grpSpPr>
      <p:sp>
        <p:nvSpPr>
          <p:cNvPr id="515" name="Google Shape;515;p76"/>
          <p:cNvSpPr txBox="1"/>
          <p:nvPr/>
        </p:nvSpPr>
        <p:spPr>
          <a:xfrm>
            <a:off x="1740150" y="2077200"/>
            <a:ext cx="5663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SUBLIME TEXT</a:t>
            </a:r>
            <a:endParaRPr b="0" i="1" sz="3600" u="none" cap="none" strike="noStrike">
              <a:solidFill>
                <a:srgbClr val="000000"/>
              </a:solidFill>
              <a:latin typeface="Anton"/>
              <a:ea typeface="Anton"/>
              <a:cs typeface="Anton"/>
              <a:sym typeface="Anton"/>
            </a:endParaRPr>
          </a:p>
        </p:txBody>
      </p:sp>
      <p:pic>
        <p:nvPicPr>
          <p:cNvPr id="516" name="Google Shape;516;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7" name="Google Shape;517;p7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67" name="Shape 167"/>
        <p:cNvGrpSpPr/>
        <p:nvPr/>
      </p:nvGrpSpPr>
      <p:grpSpPr>
        <a:xfrm>
          <a:off x="0" y="0"/>
          <a:ext cx="0" cy="0"/>
          <a:chOff x="0" y="0"/>
          <a:chExt cx="0" cy="0"/>
        </a:xfrm>
      </p:grpSpPr>
      <p:sp>
        <p:nvSpPr>
          <p:cNvPr id="168" name="Google Shape;168;p41"/>
          <p:cNvSpPr txBox="1"/>
          <p:nvPr/>
        </p:nvSpPr>
        <p:spPr>
          <a:xfrm>
            <a:off x="2187450" y="66915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¿EMPEZAMOS?</a:t>
            </a:r>
            <a:endParaRPr i="1" sz="3600">
              <a:latin typeface="Anton"/>
              <a:ea typeface="Anton"/>
              <a:cs typeface="Anton"/>
              <a:sym typeface="Anton"/>
            </a:endParaRPr>
          </a:p>
        </p:txBody>
      </p:sp>
      <p:pic>
        <p:nvPicPr>
          <p:cNvPr id="169" name="Google Shape;169;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0" name="Google Shape;170;p41"/>
          <p:cNvPicPr preferRelativeResize="0"/>
          <p:nvPr/>
        </p:nvPicPr>
        <p:blipFill>
          <a:blip r:embed="rId4">
            <a:alphaModFix/>
          </a:blip>
          <a:stretch>
            <a:fillRect/>
          </a:stretch>
        </p:blipFill>
        <p:spPr>
          <a:xfrm>
            <a:off x="3161925" y="1711425"/>
            <a:ext cx="2820147" cy="2762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cxnSp>
        <p:nvCxnSpPr>
          <p:cNvPr id="522" name="Google Shape;522;p77"/>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523" name="Google Shape;523;p77"/>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24" name="Google Shape;524;p77"/>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25" name="Google Shape;525;p77"/>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Sublime Text desde la página web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26" name="Google Shape;526;p77"/>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27" name="Google Shape;527;p77"/>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28" name="Google Shape;528;p77"/>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29" name="Google Shape;529;p77"/>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30" name="Google Shape;53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31" name="Google Shape;531;p77"/>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SUBLIME TEXT</a:t>
            </a:r>
            <a:endParaRPr b="0" i="1" sz="3500" u="none" cap="none" strike="noStrike">
              <a:solidFill>
                <a:srgbClr val="000000"/>
              </a:solidFill>
              <a:highlight>
                <a:srgbClr val="C6FFEB"/>
              </a:highlight>
              <a:latin typeface="Anton"/>
              <a:ea typeface="Anton"/>
              <a:cs typeface="Anton"/>
              <a:sym typeface="Anton"/>
            </a:endParaRPr>
          </a:p>
        </p:txBody>
      </p:sp>
      <p:sp>
        <p:nvSpPr>
          <p:cNvPr id="532" name="Google Shape;532;p77"/>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33" name="Google Shape;533;p77"/>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34" name="Google Shape;534;p77"/>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pic>
        <p:nvPicPr>
          <p:cNvPr id="539" name="Google Shape;539;p78"/>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40" name="Google Shape;540;p78"/>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CONFIGURANDO SUBLIME TEXT</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41" name="Google Shape;541;p78"/>
          <p:cNvSpPr txBox="1"/>
          <p:nvPr/>
        </p:nvSpPr>
        <p:spPr>
          <a:xfrm>
            <a:off x="4010650" y="1242925"/>
            <a:ext cx="4598100" cy="297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necesario instalar el Package Control, el cual te permite acceder a todos los paquetes de sublime.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s" sz="1800" u="none" cap="none" strike="noStrike">
                <a:solidFill>
                  <a:srgbClr val="000000"/>
                </a:solidFill>
                <a:latin typeface="Helvetica Neue Light"/>
                <a:ea typeface="Helvetica Neue Light"/>
                <a:cs typeface="Helvetica Neue Light"/>
                <a:sym typeface="Helvetica Neue Light"/>
              </a:rPr>
              <a:t>Accede a la paleta de comandos con las combinaciones en Win/Linux: ctrl+shift+p, Mac: cmd+shift+p</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s" sz="1800" u="none" cap="none" strike="noStrike">
                <a:solidFill>
                  <a:srgbClr val="000000"/>
                </a:solidFill>
                <a:latin typeface="Helvetica Neue Light"/>
                <a:ea typeface="Helvetica Neue Light"/>
                <a:cs typeface="Helvetica Neue Light"/>
                <a:sym typeface="Helvetica Neue Light"/>
              </a:rPr>
              <a:t>Escribe Install Package Control, y presiona Enter.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just">
              <a:lnSpc>
                <a:spcPct val="115000"/>
              </a:lnSpc>
              <a:spcBef>
                <a:spcPts val="1200"/>
              </a:spcBef>
              <a:spcAft>
                <a:spcPts val="12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42" name="Google Shape;542;p78"/>
          <p:cNvPicPr preferRelativeResize="0"/>
          <p:nvPr/>
        </p:nvPicPr>
        <p:blipFill rotWithShape="1">
          <a:blip r:embed="rId4">
            <a:alphaModFix/>
          </a:blip>
          <a:srcRect b="0" l="0" r="31101" t="0"/>
          <a:stretch/>
        </p:blipFill>
        <p:spPr>
          <a:xfrm>
            <a:off x="405475" y="1373900"/>
            <a:ext cx="3480525" cy="2657249"/>
          </a:xfrm>
          <a:prstGeom prst="rect">
            <a:avLst/>
          </a:prstGeom>
          <a:noFill/>
          <a:ln>
            <a:noFill/>
          </a:ln>
        </p:spPr>
      </p:pic>
      <p:pic>
        <p:nvPicPr>
          <p:cNvPr id="543" name="Google Shape;543;p78"/>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pic>
        <p:nvPicPr>
          <p:cNvPr id="548" name="Google Shape;548;p79"/>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49" name="Google Shape;549;p79"/>
          <p:cNvSpPr txBox="1"/>
          <p:nvPr/>
        </p:nvSpPr>
        <p:spPr>
          <a:xfrm>
            <a:off x="4061950" y="866575"/>
            <a:ext cx="4920900" cy="4237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Didact Gothic"/>
              <a:buAutoNum type="arabicPeriod"/>
            </a:pPr>
            <a:r>
              <a:rPr b="0" i="0" lang="es" sz="1500" u="none" cap="none" strike="noStrike">
                <a:solidFill>
                  <a:srgbClr val="000000"/>
                </a:solidFill>
                <a:latin typeface="Helvetica Neue Light"/>
                <a:ea typeface="Helvetica Neue Light"/>
                <a:cs typeface="Helvetica Neue Light"/>
                <a:sym typeface="Helvetica Neue Light"/>
              </a:rPr>
              <a:t>A continuación, en el menú “Preferences” &gt; ”Package Control”.</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s" sz="1500" u="none" cap="none" strike="noStrike">
                <a:solidFill>
                  <a:srgbClr val="000000"/>
                </a:solidFill>
                <a:latin typeface="Helvetica Neue Light"/>
                <a:ea typeface="Helvetica Neue Light"/>
                <a:cs typeface="Helvetica Neue Light"/>
                <a:sym typeface="Helvetica Neue Light"/>
              </a:rPr>
              <a:t>En la ventana emergente, escribe “Install Package”.</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s" sz="1500" u="none" cap="none" strike="noStrike">
                <a:solidFill>
                  <a:srgbClr val="000000"/>
                </a:solidFill>
                <a:latin typeface="Helvetica Neue Light"/>
                <a:ea typeface="Helvetica Neue Light"/>
                <a:cs typeface="Helvetica Neue Light"/>
                <a:sym typeface="Helvetica Neue Light"/>
              </a:rPr>
              <a:t>Busca los siguientes paquetes:</a:t>
            </a:r>
            <a:endParaRPr b="0" i="0" sz="1500" u="none" cap="none" strike="noStrike">
              <a:solidFill>
                <a:srgbClr val="000000"/>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Emmet: automatiza la creación de bloques de HTML utilizando abreviaciones.</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HTML-CSS-JS Prettify: maqueta el código.</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ColorPicker: se ahorra mucho tiempo al no tener que cambiar de ventana para buscar el código del color por otros medios.</a:t>
            </a:r>
            <a:endParaRPr b="0" i="0" sz="1500" u="none" cap="none" strike="noStrike">
              <a:solidFill>
                <a:srgbClr val="000000"/>
              </a:solidFill>
              <a:latin typeface="Helvetica Neue Light"/>
              <a:ea typeface="Helvetica Neue Light"/>
              <a:cs typeface="Helvetica Neue Light"/>
              <a:sym typeface="Helvetica Neue Light"/>
            </a:endParaRPr>
          </a:p>
        </p:txBody>
      </p:sp>
      <p:pic>
        <p:nvPicPr>
          <p:cNvPr id="550" name="Google Shape;550;p79"/>
          <p:cNvPicPr preferRelativeResize="0"/>
          <p:nvPr/>
        </p:nvPicPr>
        <p:blipFill rotWithShape="1">
          <a:blip r:embed="rId4">
            <a:alphaModFix/>
          </a:blip>
          <a:srcRect b="0" l="24912" r="21372" t="0"/>
          <a:stretch/>
        </p:blipFill>
        <p:spPr>
          <a:xfrm>
            <a:off x="366050" y="1242925"/>
            <a:ext cx="3695900" cy="3014725"/>
          </a:xfrm>
          <a:prstGeom prst="rect">
            <a:avLst/>
          </a:prstGeom>
          <a:noFill/>
          <a:ln>
            <a:noFill/>
          </a:ln>
        </p:spPr>
      </p:pic>
      <p:sp>
        <p:nvSpPr>
          <p:cNvPr id="551" name="Google Shape;551;p79"/>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CONFIGURANDO SUBLIME TEXT</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552" name="Google Shape;552;p79"/>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56" name="Shape 556"/>
        <p:cNvGrpSpPr/>
        <p:nvPr/>
      </p:nvGrpSpPr>
      <p:grpSpPr>
        <a:xfrm>
          <a:off x="0" y="0"/>
          <a:ext cx="0" cy="0"/>
          <a:chOff x="0" y="0"/>
          <a:chExt cx="0" cy="0"/>
        </a:xfrm>
      </p:grpSpPr>
      <p:sp>
        <p:nvSpPr>
          <p:cNvPr id="557" name="Google Shape;557;p8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CREACIÓN DE UN ARCHIVO EN SUBLIME TEXT</a:t>
            </a:r>
            <a:endParaRPr b="0" i="1" sz="3600" u="none" cap="none" strike="noStrike">
              <a:solidFill>
                <a:srgbClr val="000000"/>
              </a:solidFill>
              <a:latin typeface="Anton"/>
              <a:ea typeface="Anton"/>
              <a:cs typeface="Anton"/>
              <a:sym typeface="Anton"/>
            </a:endParaRPr>
          </a:p>
        </p:txBody>
      </p:sp>
      <p:pic>
        <p:nvPicPr>
          <p:cNvPr id="558" name="Google Shape;558;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9" name="Google Shape;559;p8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pic>
        <p:nvPicPr>
          <p:cNvPr id="564" name="Google Shape;564;p81"/>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65" name="Google Shape;565;p81"/>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CREANDO UN ARCHIVO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66" name="Google Shape;566;p81"/>
          <p:cNvSpPr txBox="1"/>
          <p:nvPr/>
        </p:nvSpPr>
        <p:spPr>
          <a:xfrm>
            <a:off x="4264725" y="1472263"/>
            <a:ext cx="450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Ve 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Archivo -&gt; Nuevo Archivo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Luego 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Archivo -&gt; Guardar como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Busca en el explorador de archivos dónde guardarlo, y pon el nombre de “index.html”.</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Escribe “Hola Mundo”.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Busca el archivo creado y ábrelo en el explorador de tu preferencia.</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67" name="Google Shape;567;p81"/>
          <p:cNvPicPr preferRelativeResize="0"/>
          <p:nvPr/>
        </p:nvPicPr>
        <p:blipFill rotWithShape="1">
          <a:blip r:embed="rId4">
            <a:alphaModFix/>
          </a:blip>
          <a:srcRect b="0" l="0" r="0" t="0"/>
          <a:stretch/>
        </p:blipFill>
        <p:spPr>
          <a:xfrm>
            <a:off x="466650" y="1568375"/>
            <a:ext cx="3798076" cy="23655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 name="Shape 571"/>
        <p:cNvGrpSpPr/>
        <p:nvPr/>
      </p:nvGrpSpPr>
      <p:grpSpPr>
        <a:xfrm>
          <a:off x="0" y="0"/>
          <a:ext cx="0" cy="0"/>
          <a:chOff x="0" y="0"/>
          <a:chExt cx="0" cy="0"/>
        </a:xfrm>
      </p:grpSpPr>
      <p:pic>
        <p:nvPicPr>
          <p:cNvPr id="572" name="Google Shape;572;p82"/>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73" name="Google Shape;573;p82"/>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COMBINACIONES DE TECLA EN SUBLIME TEXT</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74" name="Google Shape;574;p82"/>
          <p:cNvSpPr txBox="1"/>
          <p:nvPr/>
        </p:nvSpPr>
        <p:spPr>
          <a:xfrm>
            <a:off x="316975" y="787100"/>
            <a:ext cx="7946100" cy="255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html:5 + tab: </a:t>
            </a:r>
            <a:r>
              <a:rPr b="0" i="0" lang="es" sz="1800" u="none" cap="none" strike="noStrike">
                <a:solidFill>
                  <a:schemeClr val="dk1"/>
                </a:solidFill>
                <a:latin typeface="Helvetica Neue Light"/>
                <a:ea typeface="Helvetica Neue Light"/>
                <a:cs typeface="Helvetica Neue Light"/>
                <a:sym typeface="Helvetica Neue Light"/>
              </a:rPr>
              <a:t>genera la estructura básica de un documento HTML5.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&lt;html + tab:</a:t>
            </a:r>
            <a:r>
              <a:rPr b="0" i="0" lang="es" sz="1800" u="none" cap="none" strike="noStrike">
                <a:solidFill>
                  <a:schemeClr val="dk1"/>
                </a:solidFill>
                <a:latin typeface="Helvetica Neue Light"/>
                <a:ea typeface="Helvetica Neue Light"/>
                <a:cs typeface="Helvetica Neue Light"/>
                <a:sym typeface="Helvetica Neue Light"/>
              </a:rPr>
              <a:t> genera la estructura de una documento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Lorem + tab:</a:t>
            </a:r>
            <a:r>
              <a:rPr b="0" i="0" lang="es" sz="1800" u="none" cap="none" strike="noStrike">
                <a:solidFill>
                  <a:schemeClr val="dk1"/>
                </a:solidFill>
                <a:latin typeface="Helvetica Neue Light"/>
                <a:ea typeface="Helvetica Neue Light"/>
                <a:cs typeface="Helvetica Neue Light"/>
                <a:sym typeface="Helvetica Neue Light"/>
              </a:rPr>
              <a:t> generar texto Lorem Ipsum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Etiqueta * num + tab: </a:t>
            </a:r>
            <a:r>
              <a:rPr b="0" i="0" lang="es" sz="1800" u="none" cap="none" strike="noStrike">
                <a:solidFill>
                  <a:schemeClr val="dk1"/>
                </a:solidFill>
                <a:latin typeface="Helvetica Neue Light"/>
                <a:ea typeface="Helvetica Neue Light"/>
                <a:cs typeface="Helvetica Neue Light"/>
                <a:sym typeface="Helvetica Neue Light"/>
              </a:rPr>
              <a:t>generar etiquetas repetidas. Ejemplo: &lt;td*2</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75" name="Google Shape;575;p82"/>
          <p:cNvPicPr preferRelativeResize="0"/>
          <p:nvPr/>
        </p:nvPicPr>
        <p:blipFill rotWithShape="1">
          <a:blip r:embed="rId4">
            <a:alphaModFix/>
          </a:blip>
          <a:srcRect b="0" l="0" r="0" t="0"/>
          <a:stretch/>
        </p:blipFill>
        <p:spPr>
          <a:xfrm>
            <a:off x="1528838" y="2287100"/>
            <a:ext cx="5924623" cy="2354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79" name="Shape 579"/>
        <p:cNvGrpSpPr/>
        <p:nvPr/>
      </p:nvGrpSpPr>
      <p:grpSpPr>
        <a:xfrm>
          <a:off x="0" y="0"/>
          <a:ext cx="0" cy="0"/>
          <a:chOff x="0" y="0"/>
          <a:chExt cx="0" cy="0"/>
        </a:xfrm>
      </p:grpSpPr>
      <p:sp>
        <p:nvSpPr>
          <p:cNvPr id="580" name="Google Shape;580;p83"/>
          <p:cNvSpPr txBox="1"/>
          <p:nvPr/>
        </p:nvSpPr>
        <p:spPr>
          <a:xfrm>
            <a:off x="1221225" y="2077200"/>
            <a:ext cx="6637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a:t>
            </a:r>
            <a:r>
              <a:rPr i="1" lang="es" sz="3600">
                <a:latin typeface="Anton"/>
                <a:ea typeface="Anton"/>
                <a:cs typeface="Anton"/>
                <a:sym typeface="Anton"/>
              </a:rPr>
              <a:t>VISUAL STUDIO CODE</a:t>
            </a:r>
            <a:endParaRPr b="0" i="1" sz="3600" u="none" cap="none" strike="noStrike">
              <a:solidFill>
                <a:srgbClr val="000000"/>
              </a:solidFill>
              <a:latin typeface="Anton"/>
              <a:ea typeface="Anton"/>
              <a:cs typeface="Anton"/>
              <a:sym typeface="Anton"/>
            </a:endParaRPr>
          </a:p>
        </p:txBody>
      </p:sp>
      <p:pic>
        <p:nvPicPr>
          <p:cNvPr id="581" name="Google Shape;581;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82" name="Google Shape;582;p8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cxnSp>
        <p:nvCxnSpPr>
          <p:cNvPr id="587" name="Google Shape;587;p84"/>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588" name="Google Shape;588;p84"/>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89" name="Google Shape;589;p84"/>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90" name="Google Shape;590;p84"/>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t>
            </a:r>
            <a:r>
              <a:rPr lang="es" sz="1800">
                <a:solidFill>
                  <a:schemeClr val="dk1"/>
                </a:solidFill>
                <a:highlight>
                  <a:schemeClr val="lt1"/>
                </a:highlight>
                <a:latin typeface="Helvetica Neue Light"/>
                <a:ea typeface="Helvetica Neue Light"/>
                <a:cs typeface="Helvetica Neue Light"/>
                <a:sym typeface="Helvetica Neue Light"/>
              </a:rPr>
              <a:t>Visual Studio Code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desde la página web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91" name="Google Shape;591;p84"/>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92" name="Google Shape;592;p84"/>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93" name="Google Shape;593;p84"/>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94" name="Google Shape;594;p84"/>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95" name="Google Shape;595;p8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96" name="Google Shape;596;p84"/>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a:t>
            </a:r>
            <a:r>
              <a:rPr i="1" lang="es" sz="3500">
                <a:solidFill>
                  <a:schemeClr val="dk1"/>
                </a:solidFill>
                <a:highlight>
                  <a:srgbClr val="C6FFEB"/>
                </a:highlight>
                <a:latin typeface="Anton"/>
                <a:ea typeface="Anton"/>
                <a:cs typeface="Anton"/>
                <a:sym typeface="Anton"/>
              </a:rPr>
              <a:t>VSC</a:t>
            </a:r>
            <a:endParaRPr b="0" i="1" sz="3500" u="none" cap="none" strike="noStrike">
              <a:solidFill>
                <a:srgbClr val="000000"/>
              </a:solidFill>
              <a:highlight>
                <a:srgbClr val="C6FFEB"/>
              </a:highlight>
              <a:latin typeface="Anton"/>
              <a:ea typeface="Anton"/>
              <a:cs typeface="Anton"/>
              <a:sym typeface="Anton"/>
            </a:endParaRPr>
          </a:p>
        </p:txBody>
      </p:sp>
      <p:sp>
        <p:nvSpPr>
          <p:cNvPr id="597" name="Google Shape;597;p84"/>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98" name="Google Shape;598;p84"/>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99" name="Google Shape;599;p84"/>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3" name="Shape 603"/>
        <p:cNvGrpSpPr/>
        <p:nvPr/>
      </p:nvGrpSpPr>
      <p:grpSpPr>
        <a:xfrm>
          <a:off x="0" y="0"/>
          <a:ext cx="0" cy="0"/>
          <a:chOff x="0" y="0"/>
          <a:chExt cx="0" cy="0"/>
        </a:xfrm>
      </p:grpSpPr>
      <p:sp>
        <p:nvSpPr>
          <p:cNvPr id="604" name="Google Shape;604;p8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CREACIÓN DE UN ARCHIVO EN </a:t>
            </a:r>
            <a:r>
              <a:rPr i="1" lang="es" sz="3600">
                <a:latin typeface="Anton"/>
                <a:ea typeface="Anton"/>
                <a:cs typeface="Anton"/>
                <a:sym typeface="Anton"/>
              </a:rPr>
              <a:t>VSC</a:t>
            </a:r>
            <a:endParaRPr b="0" i="1" sz="3600" u="none" cap="none" strike="noStrike">
              <a:solidFill>
                <a:srgbClr val="000000"/>
              </a:solidFill>
              <a:latin typeface="Anton"/>
              <a:ea typeface="Anton"/>
              <a:cs typeface="Anton"/>
              <a:sym typeface="Anton"/>
            </a:endParaRPr>
          </a:p>
        </p:txBody>
      </p:sp>
      <p:pic>
        <p:nvPicPr>
          <p:cNvPr id="605" name="Google Shape;605;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6" name="Google Shape;606;p8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6"/>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612" name="Google Shape;612;p86"/>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C6FFEB"/>
                </a:highlight>
                <a:latin typeface="Anton"/>
                <a:ea typeface="Anton"/>
                <a:cs typeface="Anton"/>
                <a:sym typeface="Anton"/>
              </a:rPr>
              <a:t>CREANDO UN ARCHIVO EN VSC</a:t>
            </a:r>
            <a:endParaRPr i="1" sz="30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613" name="Google Shape;613;p86"/>
          <p:cNvSpPr txBox="1"/>
          <p:nvPr/>
        </p:nvSpPr>
        <p:spPr>
          <a:xfrm>
            <a:off x="4114025" y="1430838"/>
            <a:ext cx="48522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b="0" i="0" lang="es" sz="1600" u="none" cap="none" strike="noStrike">
                <a:solidFill>
                  <a:srgbClr val="000000"/>
                </a:solidFill>
                <a:latin typeface="Helvetica Neue Light"/>
                <a:ea typeface="Helvetica Neue Light"/>
                <a:cs typeface="Helvetica Neue Light"/>
                <a:sym typeface="Helvetica Neue Light"/>
              </a:rPr>
              <a:t>Ve a tu escritori</a:t>
            </a:r>
            <a:r>
              <a:rPr lang="es" sz="1600">
                <a:latin typeface="Helvetica Neue Light"/>
                <a:ea typeface="Helvetica Neue Light"/>
                <a:cs typeface="Helvetica Neue Light"/>
                <a:sym typeface="Helvetica Neue Light"/>
              </a:rPr>
              <a:t>o</a:t>
            </a:r>
            <a:r>
              <a:rPr b="0" i="0" lang="es" sz="1600" u="none" cap="none" strike="noStrike">
                <a:solidFill>
                  <a:srgbClr val="000000"/>
                </a:solidFill>
                <a:latin typeface="Helvetica Neue Light"/>
                <a:ea typeface="Helvetica Neue Light"/>
                <a:cs typeface="Helvetica Neue Light"/>
                <a:sym typeface="Helvetica Neue Light"/>
              </a:rPr>
              <a:t> y crea una carpeta </a:t>
            </a:r>
            <a:r>
              <a:rPr lang="es" sz="1600">
                <a:latin typeface="Helvetica Neue Light"/>
                <a:ea typeface="Helvetica Neue Light"/>
                <a:cs typeface="Helvetica Neue Light"/>
                <a:sym typeface="Helvetica Neue Light"/>
              </a:rPr>
              <a:t>“clase-0”.</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b="0" i="0" lang="es" sz="1600" u="none" cap="none" strike="noStrike">
                <a:solidFill>
                  <a:srgbClr val="000000"/>
                </a:solidFill>
                <a:latin typeface="Helvetica Neue Light"/>
                <a:ea typeface="Helvetica Neue Light"/>
                <a:cs typeface="Helvetica Neue Light"/>
                <a:sym typeface="Helvetica Neue Light"/>
              </a:rPr>
              <a:t>Luego haz clic derecho </a:t>
            </a:r>
            <a:r>
              <a:rPr lang="es" sz="1600">
                <a:latin typeface="Helvetica Neue Light"/>
                <a:ea typeface="Helvetica Neue Light"/>
                <a:cs typeface="Helvetica Neue Light"/>
                <a:sym typeface="Helvetica Neue Light"/>
              </a:rPr>
              <a:t>y selecciona</a:t>
            </a:r>
            <a:r>
              <a:rPr b="0" i="0" lang="es" sz="1600" u="none" cap="none" strike="noStrike">
                <a:solidFill>
                  <a:srgbClr val="000000"/>
                </a:solidFill>
                <a:latin typeface="Helvetica Neue Light"/>
                <a:ea typeface="Helvetica Neue Light"/>
                <a:cs typeface="Helvetica Neue Light"/>
                <a:sym typeface="Helvetica Neue Light"/>
              </a:rPr>
              <a:t> </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lang="es" sz="1600">
                <a:latin typeface="Helvetica Neue Light"/>
                <a:ea typeface="Helvetica Neue Light"/>
                <a:cs typeface="Helvetica Neue Light"/>
                <a:sym typeface="Helvetica Neue Light"/>
              </a:rPr>
              <a:t>Cliquea en “New File”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Escribe el nombre de tu archivo</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614" name="Google Shape;614;p86"/>
          <p:cNvPicPr preferRelativeResize="0"/>
          <p:nvPr/>
        </p:nvPicPr>
        <p:blipFill rotWithShape="1">
          <a:blip r:embed="rId4">
            <a:alphaModFix/>
          </a:blip>
          <a:srcRect b="-7" l="0" r="0" t="23759"/>
          <a:stretch/>
        </p:blipFill>
        <p:spPr>
          <a:xfrm>
            <a:off x="7867800" y="2223225"/>
            <a:ext cx="1122900" cy="221324"/>
          </a:xfrm>
          <a:prstGeom prst="rect">
            <a:avLst/>
          </a:prstGeom>
          <a:noFill/>
          <a:ln>
            <a:noFill/>
          </a:ln>
        </p:spPr>
      </p:pic>
      <p:pic>
        <p:nvPicPr>
          <p:cNvPr id="615" name="Google Shape;615;p86"/>
          <p:cNvPicPr preferRelativeResize="0"/>
          <p:nvPr/>
        </p:nvPicPr>
        <p:blipFill rotWithShape="1">
          <a:blip r:embed="rId5">
            <a:alphaModFix/>
          </a:blip>
          <a:srcRect b="0" l="0" r="0" t="0"/>
          <a:stretch/>
        </p:blipFill>
        <p:spPr>
          <a:xfrm>
            <a:off x="6630300" y="2571750"/>
            <a:ext cx="890054" cy="275975"/>
          </a:xfrm>
          <a:prstGeom prst="rect">
            <a:avLst/>
          </a:prstGeom>
          <a:noFill/>
          <a:ln>
            <a:noFill/>
          </a:ln>
        </p:spPr>
      </p:pic>
      <p:sp>
        <p:nvSpPr>
          <p:cNvPr id="616" name="Google Shape;616;p86"/>
          <p:cNvSpPr/>
          <p:nvPr/>
        </p:nvSpPr>
        <p:spPr>
          <a:xfrm>
            <a:off x="6688850" y="2591850"/>
            <a:ext cx="222600" cy="221400"/>
          </a:xfrm>
          <a:prstGeom prst="ellipse">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86"/>
          <p:cNvPicPr preferRelativeResize="0"/>
          <p:nvPr/>
        </p:nvPicPr>
        <p:blipFill>
          <a:blip r:embed="rId6">
            <a:alphaModFix/>
          </a:blip>
          <a:stretch>
            <a:fillRect/>
          </a:stretch>
        </p:blipFill>
        <p:spPr>
          <a:xfrm>
            <a:off x="7570550" y="2914713"/>
            <a:ext cx="990275" cy="295485"/>
          </a:xfrm>
          <a:prstGeom prst="rect">
            <a:avLst/>
          </a:prstGeom>
          <a:noFill/>
          <a:ln>
            <a:noFill/>
          </a:ln>
        </p:spPr>
      </p:pic>
      <p:sp>
        <p:nvSpPr>
          <p:cNvPr id="618" name="Google Shape;618;p86"/>
          <p:cNvSpPr/>
          <p:nvPr/>
        </p:nvSpPr>
        <p:spPr>
          <a:xfrm>
            <a:off x="7805675" y="2953500"/>
            <a:ext cx="755100" cy="2214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86"/>
          <p:cNvPicPr preferRelativeResize="0"/>
          <p:nvPr/>
        </p:nvPicPr>
        <p:blipFill>
          <a:blip r:embed="rId7">
            <a:alphaModFix/>
          </a:blip>
          <a:stretch>
            <a:fillRect/>
          </a:stretch>
        </p:blipFill>
        <p:spPr>
          <a:xfrm>
            <a:off x="154100" y="1715075"/>
            <a:ext cx="3959925" cy="19749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42"/>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INTRODUCCIÓN AL CURSO DE DESARROLLO WEB</a:t>
            </a:r>
            <a:endParaRPr b="0" i="1" sz="3600" u="none" cap="none" strike="noStrike">
              <a:solidFill>
                <a:srgbClr val="121212"/>
              </a:solidFill>
              <a:latin typeface="Anton"/>
              <a:ea typeface="Anton"/>
              <a:cs typeface="Anton"/>
              <a:sym typeface="Anton"/>
            </a:endParaRPr>
          </a:p>
        </p:txBody>
      </p:sp>
      <p:sp>
        <p:nvSpPr>
          <p:cNvPr id="176" name="Google Shape;176;p42"/>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77" name="Google Shape;177;p4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7"/>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625" name="Google Shape;625;p87"/>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C6FFEB"/>
                </a:highlight>
                <a:latin typeface="Anton"/>
                <a:ea typeface="Anton"/>
                <a:cs typeface="Anton"/>
                <a:sym typeface="Anton"/>
              </a:rPr>
              <a:t>COMBINACIONES DE TECLA EN VSC</a:t>
            </a:r>
            <a:endParaRPr i="1" sz="3000">
              <a:solidFill>
                <a:schemeClr val="dk1"/>
              </a:solidFill>
              <a:highlight>
                <a:srgbClr val="C6FFEB"/>
              </a:highlight>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626" name="Google Shape;626;p87"/>
          <p:cNvSpPr txBox="1"/>
          <p:nvPr/>
        </p:nvSpPr>
        <p:spPr>
          <a:xfrm>
            <a:off x="2289150" y="2582275"/>
            <a:ext cx="4565700" cy="8772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ver los atajos de teclado en VSC, haz clic para acceder al </a:t>
            </a:r>
            <a:r>
              <a:rPr lang="es" sz="1800" u="sng">
                <a:solidFill>
                  <a:schemeClr val="hlink"/>
                </a:solidFill>
                <a:latin typeface="Helvetica Neue Light"/>
                <a:ea typeface="Helvetica Neue Light"/>
                <a:cs typeface="Helvetica Neue Light"/>
                <a:sym typeface="Helvetica Neue Light"/>
                <a:hlinkClick r:id="rId4"/>
              </a:rPr>
              <a:t>documento</a:t>
            </a:r>
            <a:endParaRPr sz="1800">
              <a:latin typeface="Helvetica Neue Light"/>
              <a:ea typeface="Helvetica Neue Light"/>
              <a:cs typeface="Helvetica Neue Light"/>
              <a:sym typeface="Helvetica Neue Light"/>
            </a:endParaRPr>
          </a:p>
        </p:txBody>
      </p:sp>
      <p:sp>
        <p:nvSpPr>
          <p:cNvPr id="627" name="Google Shape;627;p87"/>
          <p:cNvSpPr/>
          <p:nvPr/>
        </p:nvSpPr>
        <p:spPr>
          <a:xfrm>
            <a:off x="4147200" y="1684025"/>
            <a:ext cx="849600" cy="815700"/>
          </a:xfrm>
          <a:prstGeom prst="ellipse">
            <a:avLst/>
          </a:prstGeom>
          <a:solidFill>
            <a:schemeClr val="lt1"/>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500">
                <a:latin typeface="Anton"/>
                <a:ea typeface="Anton"/>
                <a:cs typeface="Anton"/>
                <a:sym typeface="Anton"/>
              </a:rPr>
              <a:t>👀</a:t>
            </a:r>
            <a:endParaRPr sz="35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36" name="Shape 636"/>
        <p:cNvGrpSpPr/>
        <p:nvPr/>
      </p:nvGrpSpPr>
      <p:grpSpPr>
        <a:xfrm>
          <a:off x="0" y="0"/>
          <a:ext cx="0" cy="0"/>
          <a:chOff x="0" y="0"/>
          <a:chExt cx="0" cy="0"/>
        </a:xfrm>
      </p:grpSpPr>
      <p:pic>
        <p:nvPicPr>
          <p:cNvPr id="637" name="Google Shape;637;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8" name="Google Shape;638;p89"/>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39" name="Google Shape;639;p8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43" name="Shape 643"/>
        <p:cNvGrpSpPr/>
        <p:nvPr/>
      </p:nvGrpSpPr>
      <p:grpSpPr>
        <a:xfrm>
          <a:off x="0" y="0"/>
          <a:ext cx="0" cy="0"/>
          <a:chOff x="0" y="0"/>
          <a:chExt cx="0" cy="0"/>
        </a:xfrm>
      </p:grpSpPr>
      <p:sp>
        <p:nvSpPr>
          <p:cNvPr id="644" name="Google Shape;644;p90"/>
          <p:cNvSpPr txBox="1"/>
          <p:nvPr/>
        </p:nvSpPr>
        <p:spPr>
          <a:xfrm>
            <a:off x="1850850" y="2369000"/>
            <a:ext cx="65517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Instala todas las aplicaciones necesarias.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Establece un objetivo a alcanzar.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Mantén la curiosidad activa.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No te quedes sólo con lo visto en clase.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Cumple con los desafíos.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Practica: la práctica hace al maestro.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Apóyate en los recursos de Coderhouse.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Revisa el material complementario.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Internet y las ganas de aprender son tus mejores amigos.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45" name="Google Shape;645;p90"/>
          <p:cNvSpPr txBox="1"/>
          <p:nvPr/>
        </p:nvSpPr>
        <p:spPr>
          <a:xfrm>
            <a:off x="1808150" y="696850"/>
            <a:ext cx="52812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TE DEJAMOS ALGUNOS </a:t>
            </a:r>
            <a:r>
              <a:rPr b="0" i="1" lang="es" sz="4000" u="none" cap="none" strike="noStrike">
                <a:solidFill>
                  <a:srgbClr val="000000"/>
                </a:solidFill>
                <a:latin typeface="Anton"/>
                <a:ea typeface="Anton"/>
                <a:cs typeface="Anton"/>
                <a:sym typeface="Anton"/>
              </a:rPr>
              <a:t>TIPS</a:t>
            </a:r>
            <a:endParaRPr b="0" i="1" sz="4000" u="none" cap="none" strike="noStrike">
              <a:solidFill>
                <a:srgbClr val="000000"/>
              </a:solidFill>
              <a:latin typeface="Anton"/>
              <a:ea typeface="Anton"/>
              <a:cs typeface="Anton"/>
              <a:sym typeface="Anton"/>
            </a:endParaRPr>
          </a:p>
        </p:txBody>
      </p:sp>
      <p:pic>
        <p:nvPicPr>
          <p:cNvPr id="646" name="Google Shape;646;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9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52" name="Google Shape;652;p9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9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58" name="Google Shape;658;p9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Presentación de conceptos básicos.</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Introducción de las herramientas a utilizar.</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Instalación y prueba de dichas herramientas.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1" name="Shape 181"/>
        <p:cNvGrpSpPr/>
        <p:nvPr/>
      </p:nvGrpSpPr>
      <p:grpSpPr>
        <a:xfrm>
          <a:off x="0" y="0"/>
          <a:ext cx="0" cy="0"/>
          <a:chOff x="0" y="0"/>
          <a:chExt cx="0" cy="0"/>
        </a:xfrm>
      </p:grpSpPr>
      <p:sp>
        <p:nvSpPr>
          <p:cNvPr id="182" name="Google Shape;182;p43"/>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los conceptos básicos del curso.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Presentar las herramientas a utilizar.</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Instalar y probar cada una de ellas.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3" name="Google Shape;183;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4" name="Google Shape;184;p4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85" name="Google Shape;185;p4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4"/>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Arrastrar archivos:</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implica mover archivos, trasladarlos de una carpeta a otra, o de una carpeta a un explorador, utilizando el mouse.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Comprimir archivos:</a:t>
            </a:r>
            <a:r>
              <a:rPr b="0" i="0" lang="es" sz="1400" u="none" cap="none" strike="noStrike">
                <a:solidFill>
                  <a:schemeClr val="dk1"/>
                </a:solidFill>
                <a:latin typeface="Didact Gothic"/>
                <a:ea typeface="Didact Gothic"/>
                <a:cs typeface="Didact Gothic"/>
                <a:sym typeface="Didact Gothic"/>
              </a:rPr>
              <a:t> </a:t>
            </a:r>
            <a:r>
              <a:rPr b="0" i="0" lang="es" sz="1400" u="none" cap="none" strike="noStrike">
                <a:solidFill>
                  <a:schemeClr val="dk1"/>
                </a:solidFill>
                <a:latin typeface="Helvetica Neue Light"/>
                <a:ea typeface="Helvetica Neue Light"/>
                <a:cs typeface="Helvetica Neue Light"/>
                <a:sym typeface="Helvetica Neue Light"/>
              </a:rPr>
              <a:t>es el resultado de tratar un archivo, documento, carpeta, etcétera, con un programa específico para comprimir, cuyo objetivo principal es reducir su peso para que ocupe menos espacio. Con este proceso no se pierde la información original.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Ir al Directorio:</a:t>
            </a:r>
            <a:r>
              <a:rPr b="0" i="0" lang="es" sz="1400" u="none" cap="none" strike="noStrike">
                <a:solidFill>
                  <a:schemeClr val="dk1"/>
                </a:solidFill>
                <a:latin typeface="Helvetica Neue Light"/>
                <a:ea typeface="Helvetica Neue Light"/>
                <a:cs typeface="Helvetica Neue Light"/>
                <a:sym typeface="Helvetica Neue Light"/>
              </a:rPr>
              <a:t> podrás hacerlo a través del explorador de archivos, o mediante la terminal.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91" name="Google Shape;191;p4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b="0" i="1" sz="2000" u="none" cap="none" strike="noStrike">
              <a:solidFill>
                <a:srgbClr val="000000"/>
              </a:solidFill>
              <a:latin typeface="Anton"/>
              <a:ea typeface="Anton"/>
              <a:cs typeface="Anton"/>
              <a:sym typeface="Anton"/>
            </a:endParaRPr>
          </a:p>
        </p:txBody>
      </p:sp>
      <p:sp>
        <p:nvSpPr>
          <p:cNvPr id="192" name="Google Shape;192;p44"/>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Controlador de versiones:</a:t>
            </a:r>
            <a:r>
              <a:rPr b="0"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 sistema que registra los cambios realizados en un archivo o conjunto de archivos a lo largo del tiempo, permitiéndote recuperar versiones específicas más adelante.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Framework:</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una estructura conceptual y tecnológica de asistencia, definida normalmente con artefactos o módulos concretos de software, que puede servir de base para la organización y el desarrollo de software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93" name="Google Shape;193;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97" name="Shape 197"/>
        <p:cNvGrpSpPr/>
        <p:nvPr/>
      </p:nvGrpSpPr>
      <p:grpSpPr>
        <a:xfrm>
          <a:off x="0" y="0"/>
          <a:ext cx="0" cy="0"/>
          <a:chOff x="0" y="0"/>
          <a:chExt cx="0" cy="0"/>
        </a:xfrm>
      </p:grpSpPr>
      <p:sp>
        <p:nvSpPr>
          <p:cNvPr id="198" name="Google Shape;198;p4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99" name="Google Shape;19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46"/>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0</a:t>
            </a:r>
            <a:endParaRPr i="1" sz="2000">
              <a:latin typeface="Anton"/>
              <a:ea typeface="Anton"/>
              <a:cs typeface="Anton"/>
              <a:sym typeface="Anton"/>
            </a:endParaRPr>
          </a:p>
        </p:txBody>
      </p:sp>
      <p:pic>
        <p:nvPicPr>
          <p:cNvPr id="205" name="Google Shape;205;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06" name="Google Shape;206;p46"/>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07" name="Google Shape;207;p46"/>
          <p:cNvSpPr/>
          <p:nvPr/>
        </p:nvSpPr>
        <p:spPr>
          <a:xfrm>
            <a:off x="1191875" y="349656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Herramientas a utilizar en el curso</a:t>
            </a:r>
            <a:endParaRPr b="0" i="0" sz="1100" u="none" cap="none" strike="noStrike">
              <a:solidFill>
                <a:srgbClr val="FFFFFF"/>
              </a:solidFill>
              <a:latin typeface="Helvetica Neue"/>
              <a:ea typeface="Helvetica Neue"/>
              <a:cs typeface="Helvetica Neue"/>
              <a:sym typeface="Helvetica Neue"/>
            </a:endParaRPr>
          </a:p>
        </p:txBody>
      </p:sp>
      <p:sp>
        <p:nvSpPr>
          <p:cNvPr id="208" name="Google Shape;208;p46"/>
          <p:cNvSpPr/>
          <p:nvPr/>
        </p:nvSpPr>
        <p:spPr>
          <a:xfrm>
            <a:off x="5056279" y="177827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Herramientas básicas para el diseño y desarrollo web</a:t>
            </a:r>
            <a:endParaRPr b="0" i="0" sz="1100" u="none" cap="none" strike="noStrike">
              <a:solidFill>
                <a:srgbClr val="222222"/>
              </a:solidFill>
              <a:latin typeface="Helvetica Neue"/>
              <a:ea typeface="Helvetica Neue"/>
              <a:cs typeface="Helvetica Neue"/>
              <a:sym typeface="Helvetica Neue"/>
            </a:endParaRPr>
          </a:p>
        </p:txBody>
      </p:sp>
      <p:sp>
        <p:nvSpPr>
          <p:cNvPr id="209" name="Google Shape;209;p46"/>
          <p:cNvSpPr/>
          <p:nvPr/>
        </p:nvSpPr>
        <p:spPr>
          <a:xfrm>
            <a:off x="1191875" y="177826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Conceptos básicos</a:t>
            </a:r>
            <a:endParaRPr b="0" i="0" sz="1100" u="none" cap="none" strike="noStrike">
              <a:solidFill>
                <a:srgbClr val="FFFFFF"/>
              </a:solidFill>
              <a:latin typeface="Helvetica Neue"/>
              <a:ea typeface="Helvetica Neue"/>
              <a:cs typeface="Helvetica Neue"/>
              <a:sym typeface="Helvetica Neue"/>
            </a:endParaRPr>
          </a:p>
        </p:txBody>
      </p:sp>
      <p:cxnSp>
        <p:nvCxnSpPr>
          <p:cNvPr id="210" name="Google Shape;210;p46"/>
          <p:cNvCxnSpPr>
            <a:stCxn id="207" idx="0"/>
            <a:endCxn id="209" idx="2"/>
          </p:cNvCxnSpPr>
          <p:nvPr/>
        </p:nvCxnSpPr>
        <p:spPr>
          <a:xfrm rot="10800000">
            <a:off x="1918325" y="2380563"/>
            <a:ext cx="0" cy="1116000"/>
          </a:xfrm>
          <a:prstGeom prst="straightConnector1">
            <a:avLst/>
          </a:prstGeom>
          <a:noFill/>
          <a:ln cap="flat" cmpd="sng" w="9525">
            <a:solidFill>
              <a:srgbClr val="CCCCCC"/>
            </a:solidFill>
            <a:prstDash val="solid"/>
            <a:round/>
            <a:headEnd len="med" w="med" type="oval"/>
            <a:tailEnd len="med" w="med" type="oval"/>
          </a:ln>
        </p:spPr>
      </p:cxnSp>
      <p:sp>
        <p:nvSpPr>
          <p:cNvPr id="211" name="Google Shape;211;p46"/>
          <p:cNvSpPr/>
          <p:nvPr/>
        </p:nvSpPr>
        <p:spPr>
          <a:xfrm>
            <a:off x="5056279" y="104453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Desarrollo web</a:t>
            </a:r>
            <a:endParaRPr b="0" i="0" sz="1100" u="none" cap="none" strike="noStrike">
              <a:solidFill>
                <a:srgbClr val="222222"/>
              </a:solidFill>
              <a:latin typeface="Helvetica Neue"/>
              <a:ea typeface="Helvetica Neue"/>
              <a:cs typeface="Helvetica Neue"/>
              <a:sym typeface="Helvetica Neue"/>
            </a:endParaRPr>
          </a:p>
        </p:txBody>
      </p:sp>
      <p:sp>
        <p:nvSpPr>
          <p:cNvPr id="212" name="Google Shape;212;p46"/>
          <p:cNvSpPr/>
          <p:nvPr/>
        </p:nvSpPr>
        <p:spPr>
          <a:xfrm>
            <a:off x="5056279" y="251199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Internet</a:t>
            </a:r>
            <a:endParaRPr b="0" i="0" sz="1100" u="none" cap="none" strike="noStrike">
              <a:solidFill>
                <a:srgbClr val="222222"/>
              </a:solidFill>
              <a:latin typeface="Helvetica Neue"/>
              <a:ea typeface="Helvetica Neue"/>
              <a:cs typeface="Helvetica Neue"/>
              <a:sym typeface="Helvetica Neue"/>
            </a:endParaRPr>
          </a:p>
        </p:txBody>
      </p:sp>
      <p:cxnSp>
        <p:nvCxnSpPr>
          <p:cNvPr id="213" name="Google Shape;213;p46"/>
          <p:cNvCxnSpPr>
            <a:stCxn id="209" idx="3"/>
            <a:endCxn id="211" idx="1"/>
          </p:cNvCxnSpPr>
          <p:nvPr/>
        </p:nvCxnSpPr>
        <p:spPr>
          <a:xfrm flipH="1" rot="10800000">
            <a:off x="2644775" y="1345665"/>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14" name="Google Shape;214;p46"/>
          <p:cNvCxnSpPr>
            <a:stCxn id="209" idx="3"/>
            <a:endCxn id="208" idx="1"/>
          </p:cNvCxnSpPr>
          <p:nvPr/>
        </p:nvCxnSpPr>
        <p:spPr>
          <a:xfrm>
            <a:off x="2644775" y="2079465"/>
            <a:ext cx="2411400" cy="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15" name="Google Shape;215;p46"/>
          <p:cNvCxnSpPr>
            <a:stCxn id="209" idx="3"/>
            <a:endCxn id="212" idx="1"/>
          </p:cNvCxnSpPr>
          <p:nvPr/>
        </p:nvCxnSpPr>
        <p:spPr>
          <a:xfrm>
            <a:off x="2644775" y="2079465"/>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16" name="Google Shape;216;p46"/>
          <p:cNvCxnSpPr>
            <a:stCxn id="207" idx="3"/>
          </p:cNvCxnSpPr>
          <p:nvPr/>
        </p:nvCxnSpPr>
        <p:spPr>
          <a:xfrm>
            <a:off x="2644775" y="3797763"/>
            <a:ext cx="958200" cy="0"/>
          </a:xfrm>
          <a:prstGeom prst="straightConnector1">
            <a:avLst/>
          </a:prstGeom>
          <a:noFill/>
          <a:ln cap="flat" cmpd="sng" w="9525">
            <a:solidFill>
              <a:srgbClr val="CCCCCC"/>
            </a:solidFill>
            <a:prstDash val="solid"/>
            <a:round/>
            <a:headEnd len="med" w="med" type="oval"/>
            <a:tailEnd len="med" w="med" type="oval"/>
          </a:ln>
        </p:spPr>
      </p:cxnSp>
      <p:sp>
        <p:nvSpPr>
          <p:cNvPr id="217" name="Google Shape;217;p46"/>
          <p:cNvSpPr/>
          <p:nvPr/>
        </p:nvSpPr>
        <p:spPr>
          <a:xfrm>
            <a:off x="3602979" y="349657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práctica </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